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4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5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9" r:id="rId4"/>
    <p:sldId id="267" r:id="rId5"/>
    <p:sldId id="266" r:id="rId6"/>
    <p:sldId id="278" r:id="rId7"/>
    <p:sldId id="268" r:id="rId8"/>
    <p:sldId id="270" r:id="rId9"/>
    <p:sldId id="269" r:id="rId10"/>
    <p:sldId id="271" r:id="rId11"/>
    <p:sldId id="272" r:id="rId12"/>
    <p:sldId id="276" r:id="rId13"/>
    <p:sldId id="275" r:id="rId14"/>
    <p:sldId id="273" r:id="rId15"/>
    <p:sldId id="274" r:id="rId16"/>
    <p:sldId id="280" r:id="rId17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8EE0"/>
    <a:srgbClr val="D2D6E5"/>
    <a:srgbClr val="463BD9"/>
    <a:srgbClr val="683B0E"/>
    <a:srgbClr val="EFBC89"/>
    <a:srgbClr val="EDB277"/>
    <a:srgbClr val="8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0" autoAdjust="0"/>
  </p:normalViewPr>
  <p:slideViewPr>
    <p:cSldViewPr>
      <p:cViewPr>
        <p:scale>
          <a:sx n="100" d="100"/>
          <a:sy n="100" d="100"/>
        </p:scale>
        <p:origin x="-90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0375EC2A-8ABA-42E8-8E4C-B8C2D8E08E7A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indent="-216000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bg-BG" sz="2600" dirty="0" smtClean="0"/>
            <a:t>Ж.П. транспорт – инфраструктура и подвижен състав</a:t>
          </a:r>
          <a:endParaRPr lang="bg-BG" sz="2600" dirty="0"/>
        </a:p>
      </dgm:t>
    </dgm:pt>
    <dgm:pt modelId="{60375AC7-AA73-4219-8775-87815F2EB590}" type="parTrans" cxnId="{DD1BBC77-313D-4AC0-824A-7A28A4242C9E}">
      <dgm:prSet/>
      <dgm:spPr/>
      <dgm:t>
        <a:bodyPr/>
        <a:lstStyle/>
        <a:p>
          <a:endParaRPr lang="bg-BG"/>
        </a:p>
      </dgm:t>
    </dgm:pt>
    <dgm:pt modelId="{5C630410-2705-4941-B347-21DADB386BD0}" type="sibTrans" cxnId="{DD1BBC77-313D-4AC0-824A-7A28A4242C9E}">
      <dgm:prSet/>
      <dgm:spPr/>
      <dgm:t>
        <a:bodyPr/>
        <a:lstStyle/>
        <a:p>
          <a:endParaRPr lang="bg-BG"/>
        </a:p>
      </dgm:t>
    </dgm:pt>
    <dgm:pt modelId="{C3273054-9D2E-4D54-90A9-230F5B33C23D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indent="-216000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bg-BG" sz="2600" dirty="0" smtClean="0">
              <a:solidFill>
                <a:schemeClr val="tx1"/>
              </a:solidFill>
            </a:rPr>
            <a:t>Интермодални терминали</a:t>
          </a:r>
          <a:endParaRPr lang="bg-BG" sz="2600" dirty="0">
            <a:solidFill>
              <a:schemeClr val="tx1"/>
            </a:solidFill>
          </a:endParaRPr>
        </a:p>
      </dgm:t>
    </dgm:pt>
    <dgm:pt modelId="{AE431E4F-69BF-45FF-8D1D-E5613AD175D6}" type="sibTrans" cxnId="{A6409B0D-C960-4FBB-8B65-2C5D8AF8A234}">
      <dgm:prSet/>
      <dgm:spPr/>
      <dgm:t>
        <a:bodyPr/>
        <a:lstStyle/>
        <a:p>
          <a:endParaRPr lang="bg-BG"/>
        </a:p>
      </dgm:t>
    </dgm:pt>
    <dgm:pt modelId="{306C6F12-F3B2-48B0-B3B8-949CBEE0CA40}" type="parTrans" cxnId="{A6409B0D-C960-4FBB-8B65-2C5D8AF8A234}">
      <dgm:prSet/>
      <dgm:spPr/>
      <dgm:t>
        <a:bodyPr/>
        <a:lstStyle/>
        <a:p>
          <a:endParaRPr lang="bg-BG"/>
        </a:p>
      </dgm:t>
    </dgm:pt>
    <dgm:pt modelId="{605A59DD-8AAB-4B44-9840-388C30276763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indent="-216000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bg-BG" sz="2600" dirty="0" smtClean="0">
              <a:solidFill>
                <a:schemeClr val="tx1"/>
              </a:solidFill>
            </a:rPr>
            <a:t>Метро - </a:t>
          </a:r>
          <a:r>
            <a:rPr lang="bg-BG" sz="2600" dirty="0" smtClean="0"/>
            <a:t>инфраструктура и подвижен състав</a:t>
          </a:r>
          <a:endParaRPr lang="bg-BG" sz="2600" dirty="0">
            <a:solidFill>
              <a:schemeClr val="tx1"/>
            </a:solidFill>
          </a:endParaRPr>
        </a:p>
      </dgm:t>
    </dgm:pt>
    <dgm:pt modelId="{4DE8725F-705E-4A90-807D-AA35C3F2B6C8}" type="sibTrans" cxnId="{C44CB987-8F28-471F-997A-FA16823C14C0}">
      <dgm:prSet/>
      <dgm:spPr/>
      <dgm:t>
        <a:bodyPr/>
        <a:lstStyle/>
        <a:p>
          <a:endParaRPr lang="bg-BG"/>
        </a:p>
      </dgm:t>
    </dgm:pt>
    <dgm:pt modelId="{AB44A847-3E52-45F1-A750-07FF1AF2BCD9}" type="parTrans" cxnId="{C44CB987-8F28-471F-997A-FA16823C14C0}">
      <dgm:prSet/>
      <dgm:spPr/>
      <dgm:t>
        <a:bodyPr/>
        <a:lstStyle/>
        <a:p>
          <a:endParaRPr lang="bg-BG"/>
        </a:p>
      </dgm:t>
    </dgm:pt>
    <dgm:pt modelId="{3E120C64-8178-4AAF-BC30-1EBDE10F1A21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indent="-216000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bg-BG" sz="2600" dirty="0" smtClean="0"/>
            <a:t>Пътища – магистрали, пътища І-ви клас</a:t>
          </a:r>
          <a:endParaRPr lang="bg-BG" sz="2600" dirty="0">
            <a:solidFill>
              <a:schemeClr val="tx1"/>
            </a:solidFill>
          </a:endParaRPr>
        </a:p>
      </dgm:t>
    </dgm:pt>
    <dgm:pt modelId="{AD63F665-726D-45D0-833F-08E0558371B1}" type="sibTrans" cxnId="{A347F921-D05C-4409-B0AE-A69748DA02AC}">
      <dgm:prSet/>
      <dgm:spPr/>
      <dgm:t>
        <a:bodyPr/>
        <a:lstStyle/>
        <a:p>
          <a:endParaRPr lang="bg-BG"/>
        </a:p>
      </dgm:t>
    </dgm:pt>
    <dgm:pt modelId="{15CC7BA0-9814-4E3A-934F-493ABC33A8E6}" type="parTrans" cxnId="{A347F921-D05C-4409-B0AE-A69748DA02AC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ScaleY="97482" custLinFactNeighborY="-792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 custScaleY="107296" custLinFactNeighborY="307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7FB44FAB-E049-4C1A-B3A6-EFAED7C20433}" type="presOf" srcId="{3E120C64-8178-4AAF-BC30-1EBDE10F1A21}" destId="{C8807462-F33A-43D4-80DE-3C3A69BD774F}" srcOrd="0" destOrd="1" presId="urn:microsoft.com/office/officeart/2005/8/layout/hList1"/>
    <dgm:cxn modelId="{C494B073-B428-4233-AB49-5F4E28D9832E}" type="presOf" srcId="{C3273054-9D2E-4D54-90A9-230F5B33C23D}" destId="{C8807462-F33A-43D4-80DE-3C3A69BD774F}" srcOrd="0" destOrd="3" presId="urn:microsoft.com/office/officeart/2005/8/layout/hList1"/>
    <dgm:cxn modelId="{DD1BBC77-313D-4AC0-824A-7A28A4242C9E}" srcId="{B74E0F72-4409-49B9-B114-5220B02CD050}" destId="{0375EC2A-8ABA-42E8-8E4C-B8C2D8E08E7A}" srcOrd="0" destOrd="0" parTransId="{60375AC7-AA73-4219-8775-87815F2EB590}" sibTransId="{5C630410-2705-4941-B347-21DADB386BD0}"/>
    <dgm:cxn modelId="{A6409B0D-C960-4FBB-8B65-2C5D8AF8A234}" srcId="{B74E0F72-4409-49B9-B114-5220B02CD050}" destId="{C3273054-9D2E-4D54-90A9-230F5B33C23D}" srcOrd="3" destOrd="0" parTransId="{306C6F12-F3B2-48B0-B3B8-949CBEE0CA40}" sibTransId="{AE431E4F-69BF-45FF-8D1D-E5613AD175D6}"/>
    <dgm:cxn modelId="{C44CB987-8F28-471F-997A-FA16823C14C0}" srcId="{B74E0F72-4409-49B9-B114-5220B02CD050}" destId="{605A59DD-8AAB-4B44-9840-388C30276763}" srcOrd="2" destOrd="0" parTransId="{AB44A847-3E52-45F1-A750-07FF1AF2BCD9}" sibTransId="{4DE8725F-705E-4A90-807D-AA35C3F2B6C8}"/>
    <dgm:cxn modelId="{9DE4DAD2-6444-4CD7-8B2F-00EDFDEAAE14}" type="presOf" srcId="{B74E0F72-4409-49B9-B114-5220B02CD050}" destId="{AC8257A8-A6AE-40C2-8EB3-2B4C163331BB}" srcOrd="0" destOrd="0" presId="urn:microsoft.com/office/officeart/2005/8/layout/hList1"/>
    <dgm:cxn modelId="{88A93A5F-E798-45CD-944D-7C03EFD30A49}" type="presOf" srcId="{605A59DD-8AAB-4B44-9840-388C30276763}" destId="{C8807462-F33A-43D4-80DE-3C3A69BD774F}" srcOrd="0" destOrd="2" presId="urn:microsoft.com/office/officeart/2005/8/layout/hList1"/>
    <dgm:cxn modelId="{C7C9DEA1-568F-4A35-A630-D3465B96C93B}" type="presOf" srcId="{FF4E8075-7858-4CAC-877A-CD643C1FF8F9}" destId="{59780470-50E3-460C-98AF-439E2F828827}" srcOrd="0" destOrd="0" presId="urn:microsoft.com/office/officeart/2005/8/layout/hList1"/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7E9A297B-3899-4C8C-A45F-EC14ABB60E01}" type="presOf" srcId="{0375EC2A-8ABA-42E8-8E4C-B8C2D8E08E7A}" destId="{C8807462-F33A-43D4-80DE-3C3A69BD774F}" srcOrd="0" destOrd="0" presId="urn:microsoft.com/office/officeart/2005/8/layout/hList1"/>
    <dgm:cxn modelId="{A347F921-D05C-4409-B0AE-A69748DA02AC}" srcId="{B74E0F72-4409-49B9-B114-5220B02CD050}" destId="{3E120C64-8178-4AAF-BC30-1EBDE10F1A21}" srcOrd="1" destOrd="0" parTransId="{15CC7BA0-9814-4E3A-934F-493ABC33A8E6}" sibTransId="{AD63F665-726D-45D0-833F-08E0558371B1}"/>
    <dgm:cxn modelId="{C6420ED8-6111-4550-9590-6D416EBE646F}" type="presParOf" srcId="{59780470-50E3-460C-98AF-439E2F828827}" destId="{0C9F6F9B-97B9-4A72-A30D-F26F3FFCDD9E}" srcOrd="0" destOrd="0" presId="urn:microsoft.com/office/officeart/2005/8/layout/hList1"/>
    <dgm:cxn modelId="{FD7C6EC3-5254-4125-BD45-3148AC6A9667}" type="presParOf" srcId="{0C9F6F9B-97B9-4A72-A30D-F26F3FFCDD9E}" destId="{AC8257A8-A6AE-40C2-8EB3-2B4C163331BB}" srcOrd="0" destOrd="0" presId="urn:microsoft.com/office/officeart/2005/8/layout/hList1"/>
    <dgm:cxn modelId="{F94D7F99-4487-4B97-BBAA-2B7409A2B88C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60F931F6-E480-4558-B888-842D9671EC3C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sz="2600" b="0" dirty="0" smtClean="0"/>
            <a:t>Меки мерки в заетост, образование, предприемачество, обмяна на опит</a:t>
          </a:r>
          <a:endParaRPr lang="bg-BG" sz="2600" b="0" dirty="0"/>
        </a:p>
      </dgm:t>
    </dgm:pt>
    <dgm:pt modelId="{01643F78-F611-4173-971C-D7B3AD981ED7}" type="parTrans" cxnId="{5BF614A1-6CBA-43E4-9759-F09D6C0927D6}">
      <dgm:prSet/>
      <dgm:spPr/>
      <dgm:t>
        <a:bodyPr/>
        <a:lstStyle/>
        <a:p>
          <a:endParaRPr lang="bg-BG"/>
        </a:p>
      </dgm:t>
    </dgm:pt>
    <dgm:pt modelId="{C7AB7A5E-BABC-4F9F-9904-171F44C7EB29}" type="sibTrans" cxnId="{5BF614A1-6CBA-43E4-9759-F09D6C0927D6}">
      <dgm:prSet/>
      <dgm:spPr/>
      <dgm:t>
        <a:bodyPr/>
        <a:lstStyle/>
        <a:p>
          <a:endParaRPr lang="bg-BG"/>
        </a:p>
      </dgm:t>
    </dgm:pt>
    <dgm:pt modelId="{97303BFB-C41C-4A1B-B032-51369876EFEC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sz="2600" b="0" dirty="0" smtClean="0"/>
            <a:t>Дребномащабна инфраструктура</a:t>
          </a:r>
          <a:endParaRPr lang="bg-BG" sz="2600" b="0" dirty="0"/>
        </a:p>
      </dgm:t>
    </dgm:pt>
    <dgm:pt modelId="{590CB742-EE7C-467A-8258-0BDBD3467155}" type="parTrans" cxnId="{EB5FA915-12FC-4E1D-AA5E-F01094A7628A}">
      <dgm:prSet/>
      <dgm:spPr/>
      <dgm:t>
        <a:bodyPr/>
        <a:lstStyle/>
        <a:p>
          <a:endParaRPr lang="bg-BG"/>
        </a:p>
      </dgm:t>
    </dgm:pt>
    <dgm:pt modelId="{E1A6F9AE-493D-430E-897F-5610E09B9AD7}" type="sibTrans" cxnId="{EB5FA915-12FC-4E1D-AA5E-F01094A7628A}">
      <dgm:prSet/>
      <dgm:spPr/>
      <dgm:t>
        <a:bodyPr/>
        <a:lstStyle/>
        <a:p>
          <a:endParaRPr lang="bg-BG"/>
        </a:p>
      </dgm:t>
    </dgm:pt>
    <dgm:pt modelId="{E7D3A0BE-2159-45FA-8842-1F7502DA9B7B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sz="2600" dirty="0" smtClean="0"/>
            <a:t>Опазване на природното и културното богатство</a:t>
          </a:r>
          <a:endParaRPr lang="bg-BG" sz="2600" b="0" dirty="0"/>
        </a:p>
      </dgm:t>
    </dgm:pt>
    <dgm:pt modelId="{4A64DFF9-1373-418F-B09E-3A45C610F301}" type="parTrans" cxnId="{0D3F6572-913D-41B3-8A9E-F428D1D9FE94}">
      <dgm:prSet/>
      <dgm:spPr/>
      <dgm:t>
        <a:bodyPr/>
        <a:lstStyle/>
        <a:p>
          <a:endParaRPr lang="bg-BG"/>
        </a:p>
      </dgm:t>
    </dgm:pt>
    <dgm:pt modelId="{22D9AE9C-C4B7-41CC-9FFE-92580CA99651}" type="sibTrans" cxnId="{0D3F6572-913D-41B3-8A9E-F428D1D9FE94}">
      <dgm:prSet/>
      <dgm:spPr/>
      <dgm:t>
        <a:bodyPr/>
        <a:lstStyle/>
        <a:p>
          <a:endParaRPr lang="bg-BG"/>
        </a:p>
      </dgm:t>
    </dgm:pt>
    <dgm:pt modelId="{1AA1BFDC-D6F7-4A17-BF16-C83940980ECD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bg-BG" sz="2300" b="0" dirty="0"/>
        </a:p>
      </dgm:t>
    </dgm:pt>
    <dgm:pt modelId="{1FD8D96A-F812-424B-B449-DF70DEAF2604}" type="parTrans" cxnId="{B6706528-313D-4ED1-98EC-85008B564464}">
      <dgm:prSet/>
      <dgm:spPr/>
      <dgm:t>
        <a:bodyPr/>
        <a:lstStyle/>
        <a:p>
          <a:endParaRPr lang="bg-BG"/>
        </a:p>
      </dgm:t>
    </dgm:pt>
    <dgm:pt modelId="{93234CD8-6F39-4C66-9225-78D9C22E0A89}" type="sibTrans" cxnId="{B6706528-313D-4ED1-98EC-85008B564464}">
      <dgm:prSet/>
      <dgm:spPr/>
      <dgm:t>
        <a:bodyPr/>
        <a:lstStyle/>
        <a:p>
          <a:endParaRPr lang="bg-BG"/>
        </a:p>
      </dgm:t>
    </dgm:pt>
    <dgm:pt modelId="{EAD98603-3B44-40F2-B867-AE35F039D214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bg-BG" sz="2300" b="0" dirty="0"/>
        </a:p>
      </dgm:t>
    </dgm:pt>
    <dgm:pt modelId="{623F6058-E8DD-4F5D-B635-31C194F0C617}" type="parTrans" cxnId="{416F7CC7-0E04-4230-B0D8-B993CD89D2A0}">
      <dgm:prSet/>
      <dgm:spPr/>
      <dgm:t>
        <a:bodyPr/>
        <a:lstStyle/>
        <a:p>
          <a:endParaRPr lang="bg-BG"/>
        </a:p>
      </dgm:t>
    </dgm:pt>
    <dgm:pt modelId="{D665873E-A6E4-4515-9C6E-84C01146F717}" type="sibTrans" cxnId="{416F7CC7-0E04-4230-B0D8-B993CD89D2A0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LinFactNeighborY="32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16F7CC7-0E04-4230-B0D8-B993CD89D2A0}" srcId="{B74E0F72-4409-49B9-B114-5220B02CD050}" destId="{EAD98603-3B44-40F2-B867-AE35F039D214}" srcOrd="3" destOrd="0" parTransId="{623F6058-E8DD-4F5D-B635-31C194F0C617}" sibTransId="{D665873E-A6E4-4515-9C6E-84C01146F717}"/>
    <dgm:cxn modelId="{A96992F0-3945-4517-921E-23136C3909E8}" type="presOf" srcId="{60F931F6-E480-4558-B888-842D9671EC3C}" destId="{C8807462-F33A-43D4-80DE-3C3A69BD774F}" srcOrd="0" destOrd="0" presId="urn:microsoft.com/office/officeart/2005/8/layout/hList1"/>
    <dgm:cxn modelId="{5690348A-D91A-40B4-8660-E5E1B136E1E9}" type="presOf" srcId="{FF4E8075-7858-4CAC-877A-CD643C1FF8F9}" destId="{59780470-50E3-460C-98AF-439E2F828827}" srcOrd="0" destOrd="0" presId="urn:microsoft.com/office/officeart/2005/8/layout/hList1"/>
    <dgm:cxn modelId="{8DBBBCFA-A995-4345-B267-14573FD8F1F3}" type="presOf" srcId="{E7D3A0BE-2159-45FA-8842-1F7502DA9B7B}" destId="{C8807462-F33A-43D4-80DE-3C3A69BD774F}" srcOrd="0" destOrd="2" presId="urn:microsoft.com/office/officeart/2005/8/layout/hList1"/>
    <dgm:cxn modelId="{968FBB43-B2F8-407A-8D21-EDDEDD159A03}" type="presOf" srcId="{B74E0F72-4409-49B9-B114-5220B02CD050}" destId="{AC8257A8-A6AE-40C2-8EB3-2B4C163331BB}" srcOrd="0" destOrd="0" presId="urn:microsoft.com/office/officeart/2005/8/layout/hList1"/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0D3F6572-913D-41B3-8A9E-F428D1D9FE94}" srcId="{B74E0F72-4409-49B9-B114-5220B02CD050}" destId="{E7D3A0BE-2159-45FA-8842-1F7502DA9B7B}" srcOrd="2" destOrd="0" parTransId="{4A64DFF9-1373-418F-B09E-3A45C610F301}" sibTransId="{22D9AE9C-C4B7-41CC-9FFE-92580CA99651}"/>
    <dgm:cxn modelId="{07D644AD-28C6-4FDC-AFD2-DA077DA5B419}" type="presOf" srcId="{97303BFB-C41C-4A1B-B032-51369876EFEC}" destId="{C8807462-F33A-43D4-80DE-3C3A69BD774F}" srcOrd="0" destOrd="1" presId="urn:microsoft.com/office/officeart/2005/8/layout/hList1"/>
    <dgm:cxn modelId="{EB5FA915-12FC-4E1D-AA5E-F01094A7628A}" srcId="{B74E0F72-4409-49B9-B114-5220B02CD050}" destId="{97303BFB-C41C-4A1B-B032-51369876EFEC}" srcOrd="1" destOrd="0" parTransId="{590CB742-EE7C-467A-8258-0BDBD3467155}" sibTransId="{E1A6F9AE-493D-430E-897F-5610E09B9AD7}"/>
    <dgm:cxn modelId="{5BF614A1-6CBA-43E4-9759-F09D6C0927D6}" srcId="{B74E0F72-4409-49B9-B114-5220B02CD050}" destId="{60F931F6-E480-4558-B888-842D9671EC3C}" srcOrd="0" destOrd="0" parTransId="{01643F78-F611-4173-971C-D7B3AD981ED7}" sibTransId="{C7AB7A5E-BABC-4F9F-9904-171F44C7EB29}"/>
    <dgm:cxn modelId="{B6706528-313D-4ED1-98EC-85008B564464}" srcId="{B74E0F72-4409-49B9-B114-5220B02CD050}" destId="{1AA1BFDC-D6F7-4A17-BF16-C83940980ECD}" srcOrd="4" destOrd="0" parTransId="{1FD8D96A-F812-424B-B449-DF70DEAF2604}" sibTransId="{93234CD8-6F39-4C66-9225-78D9C22E0A89}"/>
    <dgm:cxn modelId="{079C31FE-A0B6-4D79-8C86-4FC3199973D6}" type="presOf" srcId="{EAD98603-3B44-40F2-B867-AE35F039D214}" destId="{C8807462-F33A-43D4-80DE-3C3A69BD774F}" srcOrd="0" destOrd="3" presId="urn:microsoft.com/office/officeart/2005/8/layout/hList1"/>
    <dgm:cxn modelId="{64099039-8321-4F6D-985D-09BFE1D46BA4}" type="presOf" srcId="{1AA1BFDC-D6F7-4A17-BF16-C83940980ECD}" destId="{C8807462-F33A-43D4-80DE-3C3A69BD774F}" srcOrd="0" destOrd="4" presId="urn:microsoft.com/office/officeart/2005/8/layout/hList1"/>
    <dgm:cxn modelId="{147B9684-13FA-4AF7-8A24-D61BCD1FEEF0}" type="presParOf" srcId="{59780470-50E3-460C-98AF-439E2F828827}" destId="{0C9F6F9B-97B9-4A72-A30D-F26F3FFCDD9E}" srcOrd="0" destOrd="0" presId="urn:microsoft.com/office/officeart/2005/8/layout/hList1"/>
    <dgm:cxn modelId="{BEBC8ACB-A2B3-495D-A7D8-290FCB5346D7}" type="presParOf" srcId="{0C9F6F9B-97B9-4A72-A30D-F26F3FFCDD9E}" destId="{AC8257A8-A6AE-40C2-8EB3-2B4C163331BB}" srcOrd="0" destOrd="0" presId="urn:microsoft.com/office/officeart/2005/8/layout/hList1"/>
    <dgm:cxn modelId="{A91B6A47-7FBE-46B5-8002-529D917A6119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Проекти в сектори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60F931F6-E480-4558-B888-842D9671EC3C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dirty="0" smtClean="0"/>
            <a:t>Транспорт – ж.п. проекти и корабоплаване по Дунав</a:t>
          </a:r>
          <a:endParaRPr lang="bg-BG" b="0" dirty="0"/>
        </a:p>
      </dgm:t>
    </dgm:pt>
    <dgm:pt modelId="{01643F78-F611-4173-971C-D7B3AD981ED7}" type="parTrans" cxnId="{5BF614A1-6CBA-43E4-9759-F09D6C0927D6}">
      <dgm:prSet/>
      <dgm:spPr/>
      <dgm:t>
        <a:bodyPr/>
        <a:lstStyle/>
        <a:p>
          <a:endParaRPr lang="bg-BG"/>
        </a:p>
      </dgm:t>
    </dgm:pt>
    <dgm:pt modelId="{C7AB7A5E-BABC-4F9F-9904-171F44C7EB29}" type="sibTrans" cxnId="{5BF614A1-6CBA-43E4-9759-F09D6C0927D6}">
      <dgm:prSet/>
      <dgm:spPr/>
      <dgm:t>
        <a:bodyPr/>
        <a:lstStyle/>
        <a:p>
          <a:endParaRPr lang="bg-BG"/>
        </a:p>
      </dgm:t>
    </dgm:pt>
    <dgm:pt modelId="{6A2579DF-1294-48D1-AF90-4EED2A2E5040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dirty="0" smtClean="0"/>
            <a:t>Енергетика - развитие на електроенергийната инфраструктура и газопреносната система</a:t>
          </a:r>
          <a:endParaRPr lang="bg-BG" b="0" dirty="0"/>
        </a:p>
      </dgm:t>
    </dgm:pt>
    <dgm:pt modelId="{DC727F14-05B2-4F9D-9061-F946E89232ED}" type="parTrans" cxnId="{D57271F4-9343-4B49-8962-F77565F03F8B}">
      <dgm:prSet/>
      <dgm:spPr/>
      <dgm:t>
        <a:bodyPr/>
        <a:lstStyle/>
        <a:p>
          <a:endParaRPr lang="bg-BG"/>
        </a:p>
      </dgm:t>
    </dgm:pt>
    <dgm:pt modelId="{F214D203-BBCE-400C-87FE-AED538BE65A0}" type="sibTrans" cxnId="{D57271F4-9343-4B49-8962-F77565F03F8B}">
      <dgm:prSet/>
      <dgm:spPr/>
      <dgm:t>
        <a:bodyPr/>
        <a:lstStyle/>
        <a:p>
          <a:endParaRPr lang="bg-BG"/>
        </a:p>
      </dgm:t>
    </dgm:pt>
    <dgm:pt modelId="{EC40E4FF-D67A-459C-861C-B88E2FA5E986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dirty="0" smtClean="0"/>
            <a:t>Мерки за по-добър достъп до Интернет</a:t>
          </a:r>
          <a:endParaRPr lang="bg-BG" b="0" dirty="0"/>
        </a:p>
      </dgm:t>
    </dgm:pt>
    <dgm:pt modelId="{14FB084E-2472-4E9C-9B91-D2A3485F07E6}" type="parTrans" cxnId="{B2CB96E9-23C5-49A6-9ED6-D8AB7ABE1C3C}">
      <dgm:prSet/>
      <dgm:spPr/>
      <dgm:t>
        <a:bodyPr/>
        <a:lstStyle/>
        <a:p>
          <a:endParaRPr lang="bg-BG"/>
        </a:p>
      </dgm:t>
    </dgm:pt>
    <dgm:pt modelId="{186556BD-DB3C-40B0-9EE9-3DC37D3B1447}" type="sibTrans" cxnId="{B2CB96E9-23C5-49A6-9ED6-D8AB7ABE1C3C}">
      <dgm:prSet/>
      <dgm:spPr/>
      <dgm:t>
        <a:bodyPr/>
        <a:lstStyle/>
        <a:p>
          <a:endParaRPr lang="bg-BG"/>
        </a:p>
      </dgm:t>
    </dgm:pt>
    <dgm:pt modelId="{DB1E41D0-F371-443A-820A-CFE2B2376444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bg-BG" b="0" dirty="0"/>
        </a:p>
      </dgm:t>
    </dgm:pt>
    <dgm:pt modelId="{62EBDCF9-BB40-4575-B9FD-9225EE5F8ECE}" type="parTrans" cxnId="{351C1943-EA8B-478E-91D4-DAED0B4BC954}">
      <dgm:prSet/>
      <dgm:spPr/>
      <dgm:t>
        <a:bodyPr/>
        <a:lstStyle/>
        <a:p>
          <a:endParaRPr lang="bg-BG"/>
        </a:p>
      </dgm:t>
    </dgm:pt>
    <dgm:pt modelId="{8A28E7C6-2CBE-4009-A94E-32E266E686FD}" type="sibTrans" cxnId="{351C1943-EA8B-478E-91D4-DAED0B4BC954}">
      <dgm:prSet/>
      <dgm:spPr/>
      <dgm:t>
        <a:bodyPr/>
        <a:lstStyle/>
        <a:p>
          <a:endParaRPr lang="bg-BG"/>
        </a:p>
      </dgm:t>
    </dgm:pt>
    <dgm:pt modelId="{9E4EB5C9-4260-46F9-8F77-A3971F90FC2F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bg-BG" b="0" dirty="0"/>
        </a:p>
      </dgm:t>
    </dgm:pt>
    <dgm:pt modelId="{56740A7E-5FA9-4DE0-A7E3-A7B86552CBF8}" type="parTrans" cxnId="{480753D7-6530-4E35-9C7F-30353F6240CB}">
      <dgm:prSet/>
      <dgm:spPr/>
      <dgm:t>
        <a:bodyPr/>
        <a:lstStyle/>
        <a:p>
          <a:endParaRPr lang="bg-BG"/>
        </a:p>
      </dgm:t>
    </dgm:pt>
    <dgm:pt modelId="{34CB6404-6C33-410B-AAAC-3BA242223FCA}" type="sibTrans" cxnId="{480753D7-6530-4E35-9C7F-30353F6240CB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LinFactNeighborY="32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2FAD4AE1-3792-44E0-9371-4A274DBE8A13}" type="presOf" srcId="{DB1E41D0-F371-443A-820A-CFE2B2376444}" destId="{C8807462-F33A-43D4-80DE-3C3A69BD774F}" srcOrd="0" destOrd="4" presId="urn:microsoft.com/office/officeart/2005/8/layout/hList1"/>
    <dgm:cxn modelId="{351C1943-EA8B-478E-91D4-DAED0B4BC954}" srcId="{B74E0F72-4409-49B9-B114-5220B02CD050}" destId="{DB1E41D0-F371-443A-820A-CFE2B2376444}" srcOrd="4" destOrd="0" parTransId="{62EBDCF9-BB40-4575-B9FD-9225EE5F8ECE}" sibTransId="{8A28E7C6-2CBE-4009-A94E-32E266E686FD}"/>
    <dgm:cxn modelId="{B2CB96E9-23C5-49A6-9ED6-D8AB7ABE1C3C}" srcId="{B74E0F72-4409-49B9-B114-5220B02CD050}" destId="{EC40E4FF-D67A-459C-861C-B88E2FA5E986}" srcOrd="2" destOrd="0" parTransId="{14FB084E-2472-4E9C-9B91-D2A3485F07E6}" sibTransId="{186556BD-DB3C-40B0-9EE9-3DC37D3B1447}"/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D57271F4-9343-4B49-8962-F77565F03F8B}" srcId="{B74E0F72-4409-49B9-B114-5220B02CD050}" destId="{6A2579DF-1294-48D1-AF90-4EED2A2E5040}" srcOrd="1" destOrd="0" parTransId="{DC727F14-05B2-4F9D-9061-F946E89232ED}" sibTransId="{F214D203-BBCE-400C-87FE-AED538BE65A0}"/>
    <dgm:cxn modelId="{480753D7-6530-4E35-9C7F-30353F6240CB}" srcId="{B74E0F72-4409-49B9-B114-5220B02CD050}" destId="{9E4EB5C9-4260-46F9-8F77-A3971F90FC2F}" srcOrd="3" destOrd="0" parTransId="{56740A7E-5FA9-4DE0-A7E3-A7B86552CBF8}" sibTransId="{34CB6404-6C33-410B-AAAC-3BA242223FCA}"/>
    <dgm:cxn modelId="{57D46441-56C7-469C-87B3-B8C42E85C5E8}" type="presOf" srcId="{6A2579DF-1294-48D1-AF90-4EED2A2E5040}" destId="{C8807462-F33A-43D4-80DE-3C3A69BD774F}" srcOrd="0" destOrd="1" presId="urn:microsoft.com/office/officeart/2005/8/layout/hList1"/>
    <dgm:cxn modelId="{722829FA-D279-49B3-A1AA-7A469C0A7CBC}" type="presOf" srcId="{9E4EB5C9-4260-46F9-8F77-A3971F90FC2F}" destId="{C8807462-F33A-43D4-80DE-3C3A69BD774F}" srcOrd="0" destOrd="3" presId="urn:microsoft.com/office/officeart/2005/8/layout/hList1"/>
    <dgm:cxn modelId="{71A49330-CA25-4EBE-B580-F8A242557014}" type="presOf" srcId="{FF4E8075-7858-4CAC-877A-CD643C1FF8F9}" destId="{59780470-50E3-460C-98AF-439E2F828827}" srcOrd="0" destOrd="0" presId="urn:microsoft.com/office/officeart/2005/8/layout/hList1"/>
    <dgm:cxn modelId="{B7A49C78-F242-4DB1-A213-BDFAE3DCBCEE}" type="presOf" srcId="{60F931F6-E480-4558-B888-842D9671EC3C}" destId="{C8807462-F33A-43D4-80DE-3C3A69BD774F}" srcOrd="0" destOrd="0" presId="urn:microsoft.com/office/officeart/2005/8/layout/hList1"/>
    <dgm:cxn modelId="{D7DA27E4-4258-4B05-8C18-E5598A9A9B64}" type="presOf" srcId="{B74E0F72-4409-49B9-B114-5220B02CD050}" destId="{AC8257A8-A6AE-40C2-8EB3-2B4C163331BB}" srcOrd="0" destOrd="0" presId="urn:microsoft.com/office/officeart/2005/8/layout/hList1"/>
    <dgm:cxn modelId="{5BF614A1-6CBA-43E4-9759-F09D6C0927D6}" srcId="{B74E0F72-4409-49B9-B114-5220B02CD050}" destId="{60F931F6-E480-4558-B888-842D9671EC3C}" srcOrd="0" destOrd="0" parTransId="{01643F78-F611-4173-971C-D7B3AD981ED7}" sibTransId="{C7AB7A5E-BABC-4F9F-9904-171F44C7EB29}"/>
    <dgm:cxn modelId="{1F8B847B-6A9C-4CAD-9AD7-1DD364AFA62C}" type="presOf" srcId="{EC40E4FF-D67A-459C-861C-B88E2FA5E986}" destId="{C8807462-F33A-43D4-80DE-3C3A69BD774F}" srcOrd="0" destOrd="2" presId="urn:microsoft.com/office/officeart/2005/8/layout/hList1"/>
    <dgm:cxn modelId="{728F6DEC-EB01-44E2-BFE3-2ABBE96AF836}" type="presParOf" srcId="{59780470-50E3-460C-98AF-439E2F828827}" destId="{0C9F6F9B-97B9-4A72-A30D-F26F3FFCDD9E}" srcOrd="0" destOrd="0" presId="urn:microsoft.com/office/officeart/2005/8/layout/hList1"/>
    <dgm:cxn modelId="{8DE9837B-5BAB-42FA-9E89-9F8CABAC1BFD}" type="presParOf" srcId="{0C9F6F9B-97B9-4A72-A30D-F26F3FFCDD9E}" destId="{AC8257A8-A6AE-40C2-8EB3-2B4C163331BB}" srcOrd="0" destOrd="0" presId="urn:microsoft.com/office/officeart/2005/8/layout/hList1"/>
    <dgm:cxn modelId="{DDCD1778-FB5D-41DB-8621-8881C6549BF5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60F931F6-E480-4558-B888-842D9671EC3C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sz="2600" dirty="0" smtClean="0"/>
            <a:t>Храна и основни стоки за</a:t>
          </a:r>
          <a:r>
            <a:rPr lang="en-US" sz="2600" dirty="0" smtClean="0"/>
            <a:t> </a:t>
          </a:r>
          <a:r>
            <a:rPr lang="bg-BG" sz="2600" dirty="0" smtClean="0"/>
            <a:t>потребление (дрехи, обувки и други) за най-нуждаещите се лица</a:t>
          </a:r>
          <a:endParaRPr lang="bg-BG" sz="2600" b="0" dirty="0"/>
        </a:p>
      </dgm:t>
    </dgm:pt>
    <dgm:pt modelId="{01643F78-F611-4173-971C-D7B3AD981ED7}" type="parTrans" cxnId="{5BF614A1-6CBA-43E4-9759-F09D6C0927D6}">
      <dgm:prSet/>
      <dgm:spPr/>
      <dgm:t>
        <a:bodyPr/>
        <a:lstStyle/>
        <a:p>
          <a:endParaRPr lang="bg-BG"/>
        </a:p>
      </dgm:t>
    </dgm:pt>
    <dgm:pt modelId="{C7AB7A5E-BABC-4F9F-9904-171F44C7EB29}" type="sibTrans" cxnId="{5BF614A1-6CBA-43E4-9759-F09D6C0927D6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LinFactNeighborY="32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 custScaleX="100000" custLinFactNeighborX="-21739" custLinFactNeighborY="2699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986F9043-487F-4D19-91A5-87420E83D28E}" type="presOf" srcId="{B74E0F72-4409-49B9-B114-5220B02CD050}" destId="{AC8257A8-A6AE-40C2-8EB3-2B4C163331BB}" srcOrd="0" destOrd="0" presId="urn:microsoft.com/office/officeart/2005/8/layout/hList1"/>
    <dgm:cxn modelId="{5BF614A1-6CBA-43E4-9759-F09D6C0927D6}" srcId="{B74E0F72-4409-49B9-B114-5220B02CD050}" destId="{60F931F6-E480-4558-B888-842D9671EC3C}" srcOrd="0" destOrd="0" parTransId="{01643F78-F611-4173-971C-D7B3AD981ED7}" sibTransId="{C7AB7A5E-BABC-4F9F-9904-171F44C7EB29}"/>
    <dgm:cxn modelId="{DB2EABCF-7299-4A11-8D00-DDAEAF443DBA}" type="presOf" srcId="{FF4E8075-7858-4CAC-877A-CD643C1FF8F9}" destId="{59780470-50E3-460C-98AF-439E2F828827}" srcOrd="0" destOrd="0" presId="urn:microsoft.com/office/officeart/2005/8/layout/hList1"/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3E4F9311-CBD7-41CA-94DC-29E8C2952EEE}" type="presOf" srcId="{60F931F6-E480-4558-B888-842D9671EC3C}" destId="{C8807462-F33A-43D4-80DE-3C3A69BD774F}" srcOrd="0" destOrd="0" presId="urn:microsoft.com/office/officeart/2005/8/layout/hList1"/>
    <dgm:cxn modelId="{4D36F493-CB03-49E4-BD69-C0E9354068C6}" type="presParOf" srcId="{59780470-50E3-460C-98AF-439E2F828827}" destId="{0C9F6F9B-97B9-4A72-A30D-F26F3FFCDD9E}" srcOrd="0" destOrd="0" presId="urn:microsoft.com/office/officeart/2005/8/layout/hList1"/>
    <dgm:cxn modelId="{D318A148-F532-4021-8454-E4925DB02B49}" type="presParOf" srcId="{0C9F6F9B-97B9-4A72-A30D-F26F3FFCDD9E}" destId="{AC8257A8-A6AE-40C2-8EB3-2B4C163331BB}" srcOrd="0" destOrd="0" presId="urn:microsoft.com/office/officeart/2005/8/layout/hList1"/>
    <dgm:cxn modelId="{054B2A4E-8063-414E-AF7B-CEDCCE545310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0375EC2A-8ABA-42E8-8E4C-B8C2D8E08E7A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indent="-216000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bg-BG" sz="2600" dirty="0" smtClean="0"/>
            <a:t>Води – пречиствателни станции и ВиК</a:t>
          </a:r>
          <a:endParaRPr lang="bg-BG" sz="2600" dirty="0"/>
        </a:p>
      </dgm:t>
    </dgm:pt>
    <dgm:pt modelId="{60375AC7-AA73-4219-8775-87815F2EB590}" type="parTrans" cxnId="{DD1BBC77-313D-4AC0-824A-7A28A4242C9E}">
      <dgm:prSet/>
      <dgm:spPr/>
      <dgm:t>
        <a:bodyPr/>
        <a:lstStyle/>
        <a:p>
          <a:endParaRPr lang="bg-BG"/>
        </a:p>
      </dgm:t>
    </dgm:pt>
    <dgm:pt modelId="{5C630410-2705-4941-B347-21DADB386BD0}" type="sibTrans" cxnId="{DD1BBC77-313D-4AC0-824A-7A28A4242C9E}">
      <dgm:prSet/>
      <dgm:spPr/>
      <dgm:t>
        <a:bodyPr/>
        <a:lstStyle/>
        <a:p>
          <a:endParaRPr lang="bg-BG"/>
        </a:p>
      </dgm:t>
    </dgm:pt>
    <dgm:pt modelId="{071BD2B7-7D2C-4110-BC7C-43A05C3506BE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indent="-216000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bg-BG" sz="2500" dirty="0" smtClean="0"/>
            <a:t>Опазване на въздуха</a:t>
          </a:r>
          <a:endParaRPr lang="bg-BG" sz="2500" dirty="0"/>
        </a:p>
      </dgm:t>
    </dgm:pt>
    <dgm:pt modelId="{FE6C910E-AA95-43C8-AB35-E574B868E900}" type="sibTrans" cxnId="{4BB3AC1C-778A-45BA-B149-321119F504F8}">
      <dgm:prSet/>
      <dgm:spPr/>
      <dgm:t>
        <a:bodyPr/>
        <a:lstStyle/>
        <a:p>
          <a:endParaRPr lang="bg-BG"/>
        </a:p>
      </dgm:t>
    </dgm:pt>
    <dgm:pt modelId="{464E87F8-6AF9-493B-8AE0-868A0B969D86}" type="parTrans" cxnId="{4BB3AC1C-778A-45BA-B149-321119F504F8}">
      <dgm:prSet/>
      <dgm:spPr/>
      <dgm:t>
        <a:bodyPr/>
        <a:lstStyle/>
        <a:p>
          <a:endParaRPr lang="bg-BG"/>
        </a:p>
      </dgm:t>
    </dgm:pt>
    <dgm:pt modelId="{5E7D82D7-088B-4C22-A0C5-1BB069F0B289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indent="-216000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bg-BG" sz="2500" dirty="0" smtClean="0"/>
            <a:t>Защита от наводнения</a:t>
          </a:r>
          <a:endParaRPr lang="bg-BG" sz="2500" dirty="0"/>
        </a:p>
      </dgm:t>
    </dgm:pt>
    <dgm:pt modelId="{26BAB71F-0E36-4B00-A01B-C14C17538DBE}" type="sibTrans" cxnId="{2BFF299D-B2CF-4B70-B2CF-CF1762DE0296}">
      <dgm:prSet/>
      <dgm:spPr/>
      <dgm:t>
        <a:bodyPr/>
        <a:lstStyle/>
        <a:p>
          <a:endParaRPr lang="bg-BG"/>
        </a:p>
      </dgm:t>
    </dgm:pt>
    <dgm:pt modelId="{9622A61E-6763-4E61-A679-FCD83E6A7E93}" type="parTrans" cxnId="{2BFF299D-B2CF-4B70-B2CF-CF1762DE0296}">
      <dgm:prSet/>
      <dgm:spPr/>
      <dgm:t>
        <a:bodyPr/>
        <a:lstStyle/>
        <a:p>
          <a:endParaRPr lang="bg-BG"/>
        </a:p>
      </dgm:t>
    </dgm:pt>
    <dgm:pt modelId="{AB496EA8-9902-4E56-84D8-E490CC798C5B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indent="-216000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bg-BG" sz="2500" dirty="0" smtClean="0"/>
            <a:t>Натура 2000 и биоразнообразие</a:t>
          </a:r>
          <a:endParaRPr lang="bg-BG" sz="2500" dirty="0"/>
        </a:p>
      </dgm:t>
    </dgm:pt>
    <dgm:pt modelId="{A3FC250B-6382-42C3-8FFE-7A5573A577B4}" type="sibTrans" cxnId="{B883ABD7-B988-40D6-81B4-3F91E3E7D6D7}">
      <dgm:prSet/>
      <dgm:spPr/>
      <dgm:t>
        <a:bodyPr/>
        <a:lstStyle/>
        <a:p>
          <a:endParaRPr lang="bg-BG"/>
        </a:p>
      </dgm:t>
    </dgm:pt>
    <dgm:pt modelId="{4382E313-AD0E-488D-A0FA-FB9B56404638}" type="parTrans" cxnId="{B883ABD7-B988-40D6-81B4-3F91E3E7D6D7}">
      <dgm:prSet/>
      <dgm:spPr/>
      <dgm:t>
        <a:bodyPr/>
        <a:lstStyle/>
        <a:p>
          <a:endParaRPr lang="bg-BG"/>
        </a:p>
      </dgm:t>
    </dgm:pt>
    <dgm:pt modelId="{3E120C64-8178-4AAF-BC30-1EBDE10F1A21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indent="-216000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bg-BG" sz="2600" dirty="0" smtClean="0"/>
            <a:t>Отпадъци – системи за (разделно) събиране на отпадъци, оползотворяване, </a:t>
          </a:r>
          <a:r>
            <a:rPr lang="bg-BG" sz="2600" dirty="0" smtClean="0">
              <a:solidFill>
                <a:schemeClr val="tx1"/>
              </a:solidFill>
            </a:rPr>
            <a:t>завод за боклука на София</a:t>
          </a:r>
          <a:endParaRPr lang="bg-BG" sz="2600" dirty="0">
            <a:solidFill>
              <a:schemeClr val="tx1"/>
            </a:solidFill>
          </a:endParaRPr>
        </a:p>
      </dgm:t>
    </dgm:pt>
    <dgm:pt modelId="{AD63F665-726D-45D0-833F-08E0558371B1}" type="sibTrans" cxnId="{A347F921-D05C-4409-B0AE-A69748DA02AC}">
      <dgm:prSet/>
      <dgm:spPr/>
      <dgm:t>
        <a:bodyPr/>
        <a:lstStyle/>
        <a:p>
          <a:endParaRPr lang="bg-BG"/>
        </a:p>
      </dgm:t>
    </dgm:pt>
    <dgm:pt modelId="{15CC7BA0-9814-4E3A-934F-493ABC33A8E6}" type="parTrans" cxnId="{A347F921-D05C-4409-B0AE-A69748DA02AC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LinFactNeighborX="49" custLinFactNeighborY="-613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 custScaleY="103208" custLinFactNeighborY="25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B883ABD7-B988-40D6-81B4-3F91E3E7D6D7}" srcId="{B74E0F72-4409-49B9-B114-5220B02CD050}" destId="{AB496EA8-9902-4E56-84D8-E490CC798C5B}" srcOrd="2" destOrd="0" parTransId="{4382E313-AD0E-488D-A0FA-FB9B56404638}" sibTransId="{A3FC250B-6382-42C3-8FFE-7A5573A577B4}"/>
    <dgm:cxn modelId="{FE9D4226-C97E-4A66-9EB5-EAAD11C8466F}" type="presOf" srcId="{5E7D82D7-088B-4C22-A0C5-1BB069F0B289}" destId="{C8807462-F33A-43D4-80DE-3C3A69BD774F}" srcOrd="0" destOrd="3" presId="urn:microsoft.com/office/officeart/2005/8/layout/hList1"/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7B6AEAE1-D291-4BC7-9D65-D1D3674C84BD}" type="presOf" srcId="{0375EC2A-8ABA-42E8-8E4C-B8C2D8E08E7A}" destId="{C8807462-F33A-43D4-80DE-3C3A69BD774F}" srcOrd="0" destOrd="0" presId="urn:microsoft.com/office/officeart/2005/8/layout/hList1"/>
    <dgm:cxn modelId="{4BB3AC1C-778A-45BA-B149-321119F504F8}" srcId="{B74E0F72-4409-49B9-B114-5220B02CD050}" destId="{071BD2B7-7D2C-4110-BC7C-43A05C3506BE}" srcOrd="4" destOrd="0" parTransId="{464E87F8-6AF9-493B-8AE0-868A0B969D86}" sibTransId="{FE6C910E-AA95-43C8-AB35-E574B868E900}"/>
    <dgm:cxn modelId="{DD1BBC77-313D-4AC0-824A-7A28A4242C9E}" srcId="{B74E0F72-4409-49B9-B114-5220B02CD050}" destId="{0375EC2A-8ABA-42E8-8E4C-B8C2D8E08E7A}" srcOrd="0" destOrd="0" parTransId="{60375AC7-AA73-4219-8775-87815F2EB590}" sibTransId="{5C630410-2705-4941-B347-21DADB386BD0}"/>
    <dgm:cxn modelId="{47C48E02-284F-4934-A84E-2433FF848474}" type="presOf" srcId="{AB496EA8-9902-4E56-84D8-E490CC798C5B}" destId="{C8807462-F33A-43D4-80DE-3C3A69BD774F}" srcOrd="0" destOrd="2" presId="urn:microsoft.com/office/officeart/2005/8/layout/hList1"/>
    <dgm:cxn modelId="{2BFF299D-B2CF-4B70-B2CF-CF1762DE0296}" srcId="{B74E0F72-4409-49B9-B114-5220B02CD050}" destId="{5E7D82D7-088B-4C22-A0C5-1BB069F0B289}" srcOrd="3" destOrd="0" parTransId="{9622A61E-6763-4E61-A679-FCD83E6A7E93}" sibTransId="{26BAB71F-0E36-4B00-A01B-C14C17538DBE}"/>
    <dgm:cxn modelId="{A347F921-D05C-4409-B0AE-A69748DA02AC}" srcId="{B74E0F72-4409-49B9-B114-5220B02CD050}" destId="{3E120C64-8178-4AAF-BC30-1EBDE10F1A21}" srcOrd="1" destOrd="0" parTransId="{15CC7BA0-9814-4E3A-934F-493ABC33A8E6}" sibTransId="{AD63F665-726D-45D0-833F-08E0558371B1}"/>
    <dgm:cxn modelId="{9757D81B-2C7F-4DB1-97F6-2124D953104A}" type="presOf" srcId="{B74E0F72-4409-49B9-B114-5220B02CD050}" destId="{AC8257A8-A6AE-40C2-8EB3-2B4C163331BB}" srcOrd="0" destOrd="0" presId="urn:microsoft.com/office/officeart/2005/8/layout/hList1"/>
    <dgm:cxn modelId="{999E8570-4117-4620-8499-CAED80CB986F}" type="presOf" srcId="{3E120C64-8178-4AAF-BC30-1EBDE10F1A21}" destId="{C8807462-F33A-43D4-80DE-3C3A69BD774F}" srcOrd="0" destOrd="1" presId="urn:microsoft.com/office/officeart/2005/8/layout/hList1"/>
    <dgm:cxn modelId="{8150148F-64D5-47BC-87CC-C0157C335668}" type="presOf" srcId="{071BD2B7-7D2C-4110-BC7C-43A05C3506BE}" destId="{C8807462-F33A-43D4-80DE-3C3A69BD774F}" srcOrd="0" destOrd="4" presId="urn:microsoft.com/office/officeart/2005/8/layout/hList1"/>
    <dgm:cxn modelId="{D9FB0EC4-97B4-4875-9ACC-2752FB9CEF53}" type="presOf" srcId="{FF4E8075-7858-4CAC-877A-CD643C1FF8F9}" destId="{59780470-50E3-460C-98AF-439E2F828827}" srcOrd="0" destOrd="0" presId="urn:microsoft.com/office/officeart/2005/8/layout/hList1"/>
    <dgm:cxn modelId="{08D04E64-D4CC-4F6D-B92C-51BED5E56584}" type="presParOf" srcId="{59780470-50E3-460C-98AF-439E2F828827}" destId="{0C9F6F9B-97B9-4A72-A30D-F26F3FFCDD9E}" srcOrd="0" destOrd="0" presId="urn:microsoft.com/office/officeart/2005/8/layout/hList1"/>
    <dgm:cxn modelId="{B478F5B3-9B3B-415F-8445-0E0E9300ACB3}" type="presParOf" srcId="{0C9F6F9B-97B9-4A72-A30D-F26F3FFCDD9E}" destId="{AC8257A8-A6AE-40C2-8EB3-2B4C163331BB}" srcOrd="0" destOrd="0" presId="urn:microsoft.com/office/officeart/2005/8/layout/hList1"/>
    <dgm:cxn modelId="{F0C16FB7-D259-4C3F-9869-CEE2E0004BB9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0375EC2A-8ABA-42E8-8E4C-B8C2D8E08E7A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indent="-216000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bg-BG" dirty="0" smtClean="0"/>
            <a:t>Енергийна ефективност – публични и жилищни сгради</a:t>
          </a:r>
          <a:endParaRPr lang="bg-BG" dirty="0"/>
        </a:p>
      </dgm:t>
    </dgm:pt>
    <dgm:pt modelId="{60375AC7-AA73-4219-8775-87815F2EB590}" type="parTrans" cxnId="{DD1BBC77-313D-4AC0-824A-7A28A4242C9E}">
      <dgm:prSet/>
      <dgm:spPr/>
      <dgm:t>
        <a:bodyPr/>
        <a:lstStyle/>
        <a:p>
          <a:endParaRPr lang="bg-BG"/>
        </a:p>
      </dgm:t>
    </dgm:pt>
    <dgm:pt modelId="{5C630410-2705-4941-B347-21DADB386BD0}" type="sibTrans" cxnId="{DD1BBC77-313D-4AC0-824A-7A28A4242C9E}">
      <dgm:prSet/>
      <dgm:spPr/>
      <dgm:t>
        <a:bodyPr/>
        <a:lstStyle/>
        <a:p>
          <a:endParaRPr lang="bg-BG"/>
        </a:p>
      </dgm:t>
    </dgm:pt>
    <dgm:pt modelId="{E9AB31D1-0352-4291-A21C-1589DFA72543}">
      <dgm:prSet/>
      <dgm:spPr>
        <a:solidFill>
          <a:srgbClr val="568EE0">
            <a:alpha val="30000"/>
          </a:srgbClr>
        </a:solidFill>
      </dgm:spPr>
      <dgm:t>
        <a:bodyPr/>
        <a:lstStyle/>
        <a:p>
          <a:pPr rtl="0"/>
          <a:r>
            <a:rPr lang="bg-BG" dirty="0" smtClean="0"/>
            <a:t>Болници, ВУЗ-ове, училища, детски градини</a:t>
          </a:r>
          <a:endParaRPr lang="bg-BG" dirty="0"/>
        </a:p>
      </dgm:t>
    </dgm:pt>
    <dgm:pt modelId="{D90F02E6-5B4F-4F16-9E2A-E6CB3AD9524F}" type="parTrans" cxnId="{69679906-521F-4F89-8E86-0CE51177AAA4}">
      <dgm:prSet/>
      <dgm:spPr/>
      <dgm:t>
        <a:bodyPr/>
        <a:lstStyle/>
        <a:p>
          <a:endParaRPr lang="bg-BG"/>
        </a:p>
      </dgm:t>
    </dgm:pt>
    <dgm:pt modelId="{5DB8DCF5-6BDB-459F-89F7-24A61435A77B}" type="sibTrans" cxnId="{69679906-521F-4F89-8E86-0CE51177AAA4}">
      <dgm:prSet/>
      <dgm:spPr/>
      <dgm:t>
        <a:bodyPr/>
        <a:lstStyle/>
        <a:p>
          <a:endParaRPr lang="bg-BG"/>
        </a:p>
      </dgm:t>
    </dgm:pt>
    <dgm:pt modelId="{ADC05D6E-7978-42D3-94EB-CBAFAA190B0C}">
      <dgm:prSet/>
      <dgm:spPr>
        <a:solidFill>
          <a:srgbClr val="568EE0">
            <a:alpha val="30000"/>
          </a:srgbClr>
        </a:solidFill>
      </dgm:spPr>
      <dgm:t>
        <a:bodyPr/>
        <a:lstStyle/>
        <a:p>
          <a:pPr rtl="0"/>
          <a:r>
            <a:rPr lang="bg-BG" dirty="0" smtClean="0"/>
            <a:t>Градска среда – благоустрояване </a:t>
          </a:r>
          <a:endParaRPr lang="bg-BG" dirty="0"/>
        </a:p>
      </dgm:t>
    </dgm:pt>
    <dgm:pt modelId="{A0D9B5DA-4EF9-41EA-9057-606C7BE61EF1}" type="parTrans" cxnId="{87D2A0BB-3C96-43A4-8136-A64355469731}">
      <dgm:prSet/>
      <dgm:spPr/>
      <dgm:t>
        <a:bodyPr/>
        <a:lstStyle/>
        <a:p>
          <a:endParaRPr lang="bg-BG"/>
        </a:p>
      </dgm:t>
    </dgm:pt>
    <dgm:pt modelId="{EB2AE1E3-7862-4345-ACE3-ADFC91F94AA7}" type="sibTrans" cxnId="{87D2A0BB-3C96-43A4-8136-A64355469731}">
      <dgm:prSet/>
      <dgm:spPr/>
      <dgm:t>
        <a:bodyPr/>
        <a:lstStyle/>
        <a:p>
          <a:endParaRPr lang="bg-BG"/>
        </a:p>
      </dgm:t>
    </dgm:pt>
    <dgm:pt modelId="{DBB451CD-7219-416D-870F-F5C7F5C6EBD2}">
      <dgm:prSet/>
      <dgm:spPr>
        <a:solidFill>
          <a:srgbClr val="568EE0">
            <a:alpha val="30000"/>
          </a:srgbClr>
        </a:solidFill>
      </dgm:spPr>
      <dgm:t>
        <a:bodyPr/>
        <a:lstStyle/>
        <a:p>
          <a:pPr rtl="0"/>
          <a:r>
            <a:rPr lang="bg-BG" dirty="0" smtClean="0"/>
            <a:t>Опазване и развитие на културно-исторически паметници</a:t>
          </a:r>
          <a:endParaRPr lang="bg-BG" dirty="0"/>
        </a:p>
      </dgm:t>
    </dgm:pt>
    <dgm:pt modelId="{7018FF3B-8FA8-4D30-BAF4-A093AEC5D1E1}" type="parTrans" cxnId="{FC5C0B75-C312-433C-BE6C-840A193DC0EA}">
      <dgm:prSet/>
      <dgm:spPr/>
      <dgm:t>
        <a:bodyPr/>
        <a:lstStyle/>
        <a:p>
          <a:endParaRPr lang="bg-BG"/>
        </a:p>
      </dgm:t>
    </dgm:pt>
    <dgm:pt modelId="{76D36CCE-AD3C-4092-96F1-3074018378DA}" type="sibTrans" cxnId="{FC5C0B75-C312-433C-BE6C-840A193DC0EA}">
      <dgm:prSet/>
      <dgm:spPr/>
      <dgm:t>
        <a:bodyPr/>
        <a:lstStyle/>
        <a:p>
          <a:endParaRPr lang="bg-BG"/>
        </a:p>
      </dgm:t>
    </dgm:pt>
    <dgm:pt modelId="{C76DE163-061C-4067-82B2-301B1941CAFE}">
      <dgm:prSet/>
      <dgm:spPr>
        <a:solidFill>
          <a:srgbClr val="568EE0">
            <a:alpha val="30000"/>
          </a:srgbClr>
        </a:solidFill>
      </dgm:spPr>
      <dgm:t>
        <a:bodyPr/>
        <a:lstStyle/>
        <a:p>
          <a:pPr rtl="0"/>
          <a:r>
            <a:rPr lang="bg-BG" dirty="0" smtClean="0"/>
            <a:t>Пътища 1, 2 и 3-ти клас</a:t>
          </a:r>
          <a:endParaRPr lang="bg-BG" dirty="0"/>
        </a:p>
      </dgm:t>
    </dgm:pt>
    <dgm:pt modelId="{3A972C08-BBB6-4455-BCED-9A017EE9527D}" type="parTrans" cxnId="{6C85A3BA-8E62-4901-9FE2-48CA167C2EFD}">
      <dgm:prSet/>
      <dgm:spPr/>
      <dgm:t>
        <a:bodyPr/>
        <a:lstStyle/>
        <a:p>
          <a:endParaRPr lang="bg-BG"/>
        </a:p>
      </dgm:t>
    </dgm:pt>
    <dgm:pt modelId="{156AAEAE-02B9-4FD3-835C-A5E79B6B7397}" type="sibTrans" cxnId="{6C85A3BA-8E62-4901-9FE2-48CA167C2EFD}">
      <dgm:prSet/>
      <dgm:spPr/>
      <dgm:t>
        <a:bodyPr/>
        <a:lstStyle/>
        <a:p>
          <a:endParaRPr lang="bg-BG"/>
        </a:p>
      </dgm:t>
    </dgm:pt>
    <dgm:pt modelId="{86765383-1062-43AF-AAE8-0FC0690638AC}">
      <dgm:prSet/>
      <dgm:spPr>
        <a:solidFill>
          <a:srgbClr val="568EE0">
            <a:alpha val="30000"/>
          </a:srgbClr>
        </a:solidFill>
      </dgm:spPr>
      <dgm:t>
        <a:bodyPr/>
        <a:lstStyle/>
        <a:p>
          <a:pPr rtl="0"/>
          <a:r>
            <a:rPr lang="bg-BG" dirty="0" smtClean="0"/>
            <a:t>Градски транспорт</a:t>
          </a:r>
          <a:endParaRPr lang="bg-BG" dirty="0"/>
        </a:p>
      </dgm:t>
    </dgm:pt>
    <dgm:pt modelId="{8C31CD77-D2CB-4302-BD90-DA63D8A78493}" type="parTrans" cxnId="{0CE4F93F-FAF5-419F-9652-91866523E56D}">
      <dgm:prSet/>
      <dgm:spPr/>
      <dgm:t>
        <a:bodyPr/>
        <a:lstStyle/>
        <a:p>
          <a:endParaRPr lang="bg-BG"/>
        </a:p>
      </dgm:t>
    </dgm:pt>
    <dgm:pt modelId="{C6C3BAF3-621D-4DF2-B0CA-A7AE4246E832}" type="sibTrans" cxnId="{0CE4F93F-FAF5-419F-9652-91866523E56D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LinFactNeighborY="-233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 custLinFactNeighborY="-157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87D2A0BB-3C96-43A4-8136-A64355469731}" srcId="{B74E0F72-4409-49B9-B114-5220B02CD050}" destId="{ADC05D6E-7978-42D3-94EB-CBAFAA190B0C}" srcOrd="2" destOrd="0" parTransId="{A0D9B5DA-4EF9-41EA-9057-606C7BE61EF1}" sibTransId="{EB2AE1E3-7862-4345-ACE3-ADFC91F94AA7}"/>
    <dgm:cxn modelId="{69679906-521F-4F89-8E86-0CE51177AAA4}" srcId="{B74E0F72-4409-49B9-B114-5220B02CD050}" destId="{E9AB31D1-0352-4291-A21C-1589DFA72543}" srcOrd="1" destOrd="0" parTransId="{D90F02E6-5B4F-4F16-9E2A-E6CB3AD9524F}" sibTransId="{5DB8DCF5-6BDB-459F-89F7-24A61435A77B}"/>
    <dgm:cxn modelId="{0CE4F93F-FAF5-419F-9652-91866523E56D}" srcId="{B74E0F72-4409-49B9-B114-5220B02CD050}" destId="{86765383-1062-43AF-AAE8-0FC0690638AC}" srcOrd="5" destOrd="0" parTransId="{8C31CD77-D2CB-4302-BD90-DA63D8A78493}" sibTransId="{C6C3BAF3-621D-4DF2-B0CA-A7AE4246E832}"/>
    <dgm:cxn modelId="{8FC674AA-B4EB-4465-B807-E01C4A0EF2EB}" type="presOf" srcId="{ADC05D6E-7978-42D3-94EB-CBAFAA190B0C}" destId="{C8807462-F33A-43D4-80DE-3C3A69BD774F}" srcOrd="0" destOrd="2" presId="urn:microsoft.com/office/officeart/2005/8/layout/hList1"/>
    <dgm:cxn modelId="{C0FBC271-9589-4A97-AE20-7B683684FE5B}" type="presOf" srcId="{0375EC2A-8ABA-42E8-8E4C-B8C2D8E08E7A}" destId="{C8807462-F33A-43D4-80DE-3C3A69BD774F}" srcOrd="0" destOrd="0" presId="urn:microsoft.com/office/officeart/2005/8/layout/hList1"/>
    <dgm:cxn modelId="{FC5C0B75-C312-433C-BE6C-840A193DC0EA}" srcId="{B74E0F72-4409-49B9-B114-5220B02CD050}" destId="{DBB451CD-7219-416D-870F-F5C7F5C6EBD2}" srcOrd="3" destOrd="0" parTransId="{7018FF3B-8FA8-4D30-BAF4-A093AEC5D1E1}" sibTransId="{76D36CCE-AD3C-4092-96F1-3074018378DA}"/>
    <dgm:cxn modelId="{DD1BBC77-313D-4AC0-824A-7A28A4242C9E}" srcId="{B74E0F72-4409-49B9-B114-5220B02CD050}" destId="{0375EC2A-8ABA-42E8-8E4C-B8C2D8E08E7A}" srcOrd="0" destOrd="0" parTransId="{60375AC7-AA73-4219-8775-87815F2EB590}" sibTransId="{5C630410-2705-4941-B347-21DADB386BD0}"/>
    <dgm:cxn modelId="{6C85A3BA-8E62-4901-9FE2-48CA167C2EFD}" srcId="{B74E0F72-4409-49B9-B114-5220B02CD050}" destId="{C76DE163-061C-4067-82B2-301B1941CAFE}" srcOrd="4" destOrd="0" parTransId="{3A972C08-BBB6-4455-BCED-9A017EE9527D}" sibTransId="{156AAEAE-02B9-4FD3-835C-A5E79B6B7397}"/>
    <dgm:cxn modelId="{538CAD63-B8D0-44B6-83C8-DE8B8037D4C0}" type="presOf" srcId="{B74E0F72-4409-49B9-B114-5220B02CD050}" destId="{AC8257A8-A6AE-40C2-8EB3-2B4C163331BB}" srcOrd="0" destOrd="0" presId="urn:microsoft.com/office/officeart/2005/8/layout/hList1"/>
    <dgm:cxn modelId="{FEF2F9FC-7F26-4CDB-81F6-9A9D96DC8585}" type="presOf" srcId="{FF4E8075-7858-4CAC-877A-CD643C1FF8F9}" destId="{59780470-50E3-460C-98AF-439E2F828827}" srcOrd="0" destOrd="0" presId="urn:microsoft.com/office/officeart/2005/8/layout/hList1"/>
    <dgm:cxn modelId="{D606B023-4A06-43AD-8655-7819C879DE19}" type="presOf" srcId="{DBB451CD-7219-416D-870F-F5C7F5C6EBD2}" destId="{C8807462-F33A-43D4-80DE-3C3A69BD774F}" srcOrd="0" destOrd="3" presId="urn:microsoft.com/office/officeart/2005/8/layout/hList1"/>
    <dgm:cxn modelId="{9581EFC9-4882-49E6-8367-3DCC9C05EB5F}" type="presOf" srcId="{E9AB31D1-0352-4291-A21C-1589DFA72543}" destId="{C8807462-F33A-43D4-80DE-3C3A69BD774F}" srcOrd="0" destOrd="1" presId="urn:microsoft.com/office/officeart/2005/8/layout/hList1"/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DA81860A-28F5-4148-8EAB-33C3202BFBF2}" type="presOf" srcId="{C76DE163-061C-4067-82B2-301B1941CAFE}" destId="{C8807462-F33A-43D4-80DE-3C3A69BD774F}" srcOrd="0" destOrd="4" presId="urn:microsoft.com/office/officeart/2005/8/layout/hList1"/>
    <dgm:cxn modelId="{846F1FA0-19DF-4FE8-A716-D8DAA9780B9D}" type="presOf" srcId="{86765383-1062-43AF-AAE8-0FC0690638AC}" destId="{C8807462-F33A-43D4-80DE-3C3A69BD774F}" srcOrd="0" destOrd="5" presId="urn:microsoft.com/office/officeart/2005/8/layout/hList1"/>
    <dgm:cxn modelId="{2DE87A23-6E6D-4383-B879-25E8DEDBF7A6}" type="presParOf" srcId="{59780470-50E3-460C-98AF-439E2F828827}" destId="{0C9F6F9B-97B9-4A72-A30D-F26F3FFCDD9E}" srcOrd="0" destOrd="0" presId="urn:microsoft.com/office/officeart/2005/8/layout/hList1"/>
    <dgm:cxn modelId="{6298E842-EB60-41F8-A38E-2C6ECFCDE24F}" type="presParOf" srcId="{0C9F6F9B-97B9-4A72-A30D-F26F3FFCDD9E}" destId="{AC8257A8-A6AE-40C2-8EB3-2B4C163331BB}" srcOrd="0" destOrd="0" presId="urn:microsoft.com/office/officeart/2005/8/layout/hList1"/>
    <dgm:cxn modelId="{BA8BFC6A-36B5-42AF-9566-40537F62DE95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60F931F6-E480-4558-B888-842D9671EC3C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dirty="0" smtClean="0"/>
            <a:t>Насочени към:</a:t>
          </a:r>
          <a:endParaRPr lang="bg-BG" dirty="0"/>
        </a:p>
      </dgm:t>
    </dgm:pt>
    <dgm:pt modelId="{01643F78-F611-4173-971C-D7B3AD981ED7}" type="parTrans" cxnId="{5BF614A1-6CBA-43E4-9759-F09D6C0927D6}">
      <dgm:prSet/>
      <dgm:spPr/>
      <dgm:t>
        <a:bodyPr/>
        <a:lstStyle/>
        <a:p>
          <a:endParaRPr lang="bg-BG"/>
        </a:p>
      </dgm:t>
    </dgm:pt>
    <dgm:pt modelId="{C7AB7A5E-BABC-4F9F-9904-171F44C7EB29}" type="sibTrans" cxnId="{5BF614A1-6CBA-43E4-9759-F09D6C0927D6}">
      <dgm:prSet/>
      <dgm:spPr/>
      <dgm:t>
        <a:bodyPr/>
        <a:lstStyle/>
        <a:p>
          <a:endParaRPr lang="bg-BG"/>
        </a:p>
      </dgm:t>
    </dgm:pt>
    <dgm:pt modelId="{C40B5018-36D1-4242-B18D-B6CE5A563EED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dirty="0" smtClean="0"/>
            <a:t>Бизнеса и предприятията;</a:t>
          </a:r>
          <a:endParaRPr lang="bg-BG" dirty="0"/>
        </a:p>
      </dgm:t>
    </dgm:pt>
    <dgm:pt modelId="{8B6AB799-BCA9-49DB-9BB4-87B597570F26}" type="parTrans" cxnId="{4D96EDF1-2F8B-458D-8ADC-A36EC59EE659}">
      <dgm:prSet/>
      <dgm:spPr/>
      <dgm:t>
        <a:bodyPr/>
        <a:lstStyle/>
        <a:p>
          <a:endParaRPr lang="bg-BG"/>
        </a:p>
      </dgm:t>
    </dgm:pt>
    <dgm:pt modelId="{DB761FEE-99CC-425B-82A4-B5E895BFCC84}" type="sibTrans" cxnId="{4D96EDF1-2F8B-458D-8ADC-A36EC59EE659}">
      <dgm:prSet/>
      <dgm:spPr/>
      <dgm:t>
        <a:bodyPr/>
        <a:lstStyle/>
        <a:p>
          <a:endParaRPr lang="bg-BG"/>
        </a:p>
      </dgm:t>
    </dgm:pt>
    <dgm:pt modelId="{9F139712-181B-42F0-A5CE-A89B4C8385E5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dirty="0" smtClean="0"/>
            <a:t>Навлизане на международни пазари</a:t>
          </a:r>
          <a:endParaRPr lang="bg-BG" dirty="0"/>
        </a:p>
      </dgm:t>
    </dgm:pt>
    <dgm:pt modelId="{145C79BF-5E4F-4BE8-8BB5-6AB2ABB73CF7}" type="parTrans" cxnId="{5BD0FD05-F8F2-44AC-A48D-BF3E3FB9B5E9}">
      <dgm:prSet/>
      <dgm:spPr/>
      <dgm:t>
        <a:bodyPr/>
        <a:lstStyle/>
        <a:p>
          <a:endParaRPr lang="bg-BG"/>
        </a:p>
      </dgm:t>
    </dgm:pt>
    <dgm:pt modelId="{8ED08F0A-EA14-4D19-A993-4237BA18A483}" type="sibTrans" cxnId="{5BD0FD05-F8F2-44AC-A48D-BF3E3FB9B5E9}">
      <dgm:prSet/>
      <dgm:spPr/>
      <dgm:t>
        <a:bodyPr/>
        <a:lstStyle/>
        <a:p>
          <a:endParaRPr lang="bg-BG"/>
        </a:p>
      </dgm:t>
    </dgm:pt>
    <dgm:pt modelId="{58D6EE56-9447-4059-9C49-BEF31374C159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dirty="0" smtClean="0"/>
            <a:t>Иновации;</a:t>
          </a:r>
          <a:endParaRPr lang="bg-BG" dirty="0"/>
        </a:p>
      </dgm:t>
    </dgm:pt>
    <dgm:pt modelId="{C919A282-51D3-4037-B6ED-DE3342C9B5C3}" type="parTrans" cxnId="{AC76B180-EAE2-40BD-9452-55E28F87F54D}">
      <dgm:prSet/>
      <dgm:spPr/>
      <dgm:t>
        <a:bodyPr/>
        <a:lstStyle/>
        <a:p>
          <a:endParaRPr lang="bg-BG"/>
        </a:p>
      </dgm:t>
    </dgm:pt>
    <dgm:pt modelId="{B6C2DF35-C0E0-44EC-A1CE-9978BFE8B151}" type="sibTrans" cxnId="{AC76B180-EAE2-40BD-9452-55E28F87F54D}">
      <dgm:prSet/>
      <dgm:spPr/>
      <dgm:t>
        <a:bodyPr/>
        <a:lstStyle/>
        <a:p>
          <a:endParaRPr lang="bg-BG"/>
        </a:p>
      </dgm:t>
    </dgm:pt>
    <dgm:pt modelId="{1502F37D-1309-4158-98CC-5FBC57A97668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dirty="0" smtClean="0"/>
            <a:t>Нови технологии;</a:t>
          </a:r>
          <a:endParaRPr lang="bg-BG" dirty="0"/>
        </a:p>
      </dgm:t>
    </dgm:pt>
    <dgm:pt modelId="{0BE49950-9487-402D-A8B6-CE8509A93567}" type="parTrans" cxnId="{C788F51D-3933-46E0-8753-1BDAD1DFDCCB}">
      <dgm:prSet/>
      <dgm:spPr/>
      <dgm:t>
        <a:bodyPr/>
        <a:lstStyle/>
        <a:p>
          <a:endParaRPr lang="bg-BG"/>
        </a:p>
      </dgm:t>
    </dgm:pt>
    <dgm:pt modelId="{03794D98-3E5E-480B-8F31-DC0200E54DB9}" type="sibTrans" cxnId="{C788F51D-3933-46E0-8753-1BDAD1DFDCCB}">
      <dgm:prSet/>
      <dgm:spPr/>
      <dgm:t>
        <a:bodyPr/>
        <a:lstStyle/>
        <a:p>
          <a:endParaRPr lang="bg-BG"/>
        </a:p>
      </dgm:t>
    </dgm:pt>
    <dgm:pt modelId="{E2C1FB41-A38B-4AA6-95FA-891F117BE01E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dirty="0" smtClean="0"/>
            <a:t>Енергийна ефективност; </a:t>
          </a:r>
          <a:endParaRPr lang="bg-BG" dirty="0"/>
        </a:p>
      </dgm:t>
    </dgm:pt>
    <dgm:pt modelId="{893E451B-A0EC-495C-82DC-5EE4D5C82B39}" type="parTrans" cxnId="{D5638C95-477A-4EFB-9E45-190ECCECDA98}">
      <dgm:prSet/>
      <dgm:spPr/>
      <dgm:t>
        <a:bodyPr/>
        <a:lstStyle/>
        <a:p>
          <a:endParaRPr lang="bg-BG"/>
        </a:p>
      </dgm:t>
    </dgm:pt>
    <dgm:pt modelId="{B43C9EF7-DF3E-4A83-908C-57486E955563}" type="sibTrans" cxnId="{D5638C95-477A-4EFB-9E45-190ECCECDA98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LinFactNeighborY="32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 custScaleX="100000" custLinFactNeighborX="-12380" custLinFactNeighborY="1027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BC9E55C5-64A0-4495-9A30-DB16073DE791}" type="presOf" srcId="{E2C1FB41-A38B-4AA6-95FA-891F117BE01E}" destId="{C8807462-F33A-43D4-80DE-3C3A69BD774F}" srcOrd="0" destOrd="4" presId="urn:microsoft.com/office/officeart/2005/8/layout/hList1"/>
    <dgm:cxn modelId="{D3138D81-E4C4-4EB0-98C9-4F0E035963DC}" type="presOf" srcId="{9F139712-181B-42F0-A5CE-A89B4C8385E5}" destId="{C8807462-F33A-43D4-80DE-3C3A69BD774F}" srcOrd="0" destOrd="5" presId="urn:microsoft.com/office/officeart/2005/8/layout/hList1"/>
    <dgm:cxn modelId="{7DC0A27F-A316-42EA-89CA-7F1CDAB8BAED}" type="presOf" srcId="{60F931F6-E480-4558-B888-842D9671EC3C}" destId="{C8807462-F33A-43D4-80DE-3C3A69BD774F}" srcOrd="0" destOrd="0" presId="urn:microsoft.com/office/officeart/2005/8/layout/hList1"/>
    <dgm:cxn modelId="{D5638C95-477A-4EFB-9E45-190ECCECDA98}" srcId="{B74E0F72-4409-49B9-B114-5220B02CD050}" destId="{E2C1FB41-A38B-4AA6-95FA-891F117BE01E}" srcOrd="4" destOrd="0" parTransId="{893E451B-A0EC-495C-82DC-5EE4D5C82B39}" sibTransId="{B43C9EF7-DF3E-4A83-908C-57486E955563}"/>
    <dgm:cxn modelId="{AC76B180-EAE2-40BD-9452-55E28F87F54D}" srcId="{B74E0F72-4409-49B9-B114-5220B02CD050}" destId="{58D6EE56-9447-4059-9C49-BEF31374C159}" srcOrd="2" destOrd="0" parTransId="{C919A282-51D3-4037-B6ED-DE3342C9B5C3}" sibTransId="{B6C2DF35-C0E0-44EC-A1CE-9978BFE8B151}"/>
    <dgm:cxn modelId="{C788F51D-3933-46E0-8753-1BDAD1DFDCCB}" srcId="{B74E0F72-4409-49B9-B114-5220B02CD050}" destId="{1502F37D-1309-4158-98CC-5FBC57A97668}" srcOrd="3" destOrd="0" parTransId="{0BE49950-9487-402D-A8B6-CE8509A93567}" sibTransId="{03794D98-3E5E-480B-8F31-DC0200E54DB9}"/>
    <dgm:cxn modelId="{A7FD19D6-0103-4479-9F96-7E54A4B29842}" type="presOf" srcId="{58D6EE56-9447-4059-9C49-BEF31374C159}" destId="{C8807462-F33A-43D4-80DE-3C3A69BD774F}" srcOrd="0" destOrd="2" presId="urn:microsoft.com/office/officeart/2005/8/layout/hList1"/>
    <dgm:cxn modelId="{FFB5B6CE-8CBC-4D0A-A551-C6FDBE0AD07F}" type="presOf" srcId="{B74E0F72-4409-49B9-B114-5220B02CD050}" destId="{AC8257A8-A6AE-40C2-8EB3-2B4C163331BB}" srcOrd="0" destOrd="0" presId="urn:microsoft.com/office/officeart/2005/8/layout/hList1"/>
    <dgm:cxn modelId="{5BD0FD05-F8F2-44AC-A48D-BF3E3FB9B5E9}" srcId="{B74E0F72-4409-49B9-B114-5220B02CD050}" destId="{9F139712-181B-42F0-A5CE-A89B4C8385E5}" srcOrd="5" destOrd="0" parTransId="{145C79BF-5E4F-4BE8-8BB5-6AB2ABB73CF7}" sibTransId="{8ED08F0A-EA14-4D19-A993-4237BA18A483}"/>
    <dgm:cxn modelId="{0A56C821-A521-4615-BC29-A5402C1FE3EC}" type="presOf" srcId="{C40B5018-36D1-4242-B18D-B6CE5A563EED}" destId="{C8807462-F33A-43D4-80DE-3C3A69BD774F}" srcOrd="0" destOrd="1" presId="urn:microsoft.com/office/officeart/2005/8/layout/hList1"/>
    <dgm:cxn modelId="{073AC383-B97D-4A5D-AEB9-DA69CB04A0F3}" type="presOf" srcId="{FF4E8075-7858-4CAC-877A-CD643C1FF8F9}" destId="{59780470-50E3-460C-98AF-439E2F828827}" srcOrd="0" destOrd="0" presId="urn:microsoft.com/office/officeart/2005/8/layout/hList1"/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4D96EDF1-2F8B-458D-8ADC-A36EC59EE659}" srcId="{B74E0F72-4409-49B9-B114-5220B02CD050}" destId="{C40B5018-36D1-4242-B18D-B6CE5A563EED}" srcOrd="1" destOrd="0" parTransId="{8B6AB799-BCA9-49DB-9BB4-87B597570F26}" sibTransId="{DB761FEE-99CC-425B-82A4-B5E895BFCC84}"/>
    <dgm:cxn modelId="{9FD288DD-805C-42F7-AD88-FB286FC78C56}" type="presOf" srcId="{1502F37D-1309-4158-98CC-5FBC57A97668}" destId="{C8807462-F33A-43D4-80DE-3C3A69BD774F}" srcOrd="0" destOrd="3" presId="urn:microsoft.com/office/officeart/2005/8/layout/hList1"/>
    <dgm:cxn modelId="{5BF614A1-6CBA-43E4-9759-F09D6C0927D6}" srcId="{B74E0F72-4409-49B9-B114-5220B02CD050}" destId="{60F931F6-E480-4558-B888-842D9671EC3C}" srcOrd="0" destOrd="0" parTransId="{01643F78-F611-4173-971C-D7B3AD981ED7}" sibTransId="{C7AB7A5E-BABC-4F9F-9904-171F44C7EB29}"/>
    <dgm:cxn modelId="{F4C81ECB-2A81-465E-AB1D-4270695715BA}" type="presParOf" srcId="{59780470-50E3-460C-98AF-439E2F828827}" destId="{0C9F6F9B-97B9-4A72-A30D-F26F3FFCDD9E}" srcOrd="0" destOrd="0" presId="urn:microsoft.com/office/officeart/2005/8/layout/hList1"/>
    <dgm:cxn modelId="{91E35C1C-76FB-481D-A8EC-EC93A820E6A5}" type="presParOf" srcId="{0C9F6F9B-97B9-4A72-A30D-F26F3FFCDD9E}" destId="{AC8257A8-A6AE-40C2-8EB3-2B4C163331BB}" srcOrd="0" destOrd="0" presId="urn:microsoft.com/office/officeart/2005/8/layout/hList1"/>
    <dgm:cxn modelId="{443BC2AC-8553-4621-AF2B-29D5FDC86734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60F931F6-E480-4558-B888-842D9671EC3C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600" dirty="0" smtClean="0"/>
            <a:t>Мерки за заетост – посреднически услуги, обучения, стажове, предприемачество</a:t>
          </a:r>
          <a:r>
            <a:rPr lang="bg-BG" sz="2600" dirty="0" smtClean="0"/>
            <a:t>;</a:t>
          </a:r>
          <a:endParaRPr lang="bg-BG" sz="2600" dirty="0"/>
        </a:p>
      </dgm:t>
    </dgm:pt>
    <dgm:pt modelId="{01643F78-F611-4173-971C-D7B3AD981ED7}" type="parTrans" cxnId="{5BF614A1-6CBA-43E4-9759-F09D6C0927D6}">
      <dgm:prSet/>
      <dgm:spPr/>
      <dgm:t>
        <a:bodyPr/>
        <a:lstStyle/>
        <a:p>
          <a:endParaRPr lang="bg-BG"/>
        </a:p>
      </dgm:t>
    </dgm:pt>
    <dgm:pt modelId="{C7AB7A5E-BABC-4F9F-9904-171F44C7EB29}" type="sibTrans" cxnId="{5BF614A1-6CBA-43E4-9759-F09D6C0927D6}">
      <dgm:prSet/>
      <dgm:spPr/>
      <dgm:t>
        <a:bodyPr/>
        <a:lstStyle/>
        <a:p>
          <a:endParaRPr lang="bg-BG"/>
        </a:p>
      </dgm:t>
    </dgm:pt>
    <dgm:pt modelId="{A00DF6F0-1D67-4210-96EF-7B7F4E100A53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600" dirty="0" smtClean="0"/>
            <a:t>Подкрепа за институциите и партньорите в сферата на пазара на труда, социалното включване и здравеопазването</a:t>
          </a:r>
          <a:endParaRPr lang="bg-BG" sz="2600" dirty="0"/>
        </a:p>
      </dgm:t>
    </dgm:pt>
    <dgm:pt modelId="{C906E46A-B6DF-495B-967C-1FAE26B17C26}" type="sibTrans" cxnId="{091B1560-EC1C-4322-B610-89582AA6A16D}">
      <dgm:prSet/>
      <dgm:spPr/>
      <dgm:t>
        <a:bodyPr/>
        <a:lstStyle/>
        <a:p>
          <a:endParaRPr lang="bg-BG"/>
        </a:p>
      </dgm:t>
    </dgm:pt>
    <dgm:pt modelId="{EA66439D-A634-4AEC-B8A7-9B5919A65265}" type="parTrans" cxnId="{091B1560-EC1C-4322-B610-89582AA6A16D}">
      <dgm:prSet/>
      <dgm:spPr/>
      <dgm:t>
        <a:bodyPr/>
        <a:lstStyle/>
        <a:p>
          <a:endParaRPr lang="bg-BG"/>
        </a:p>
      </dgm:t>
    </dgm:pt>
    <dgm:pt modelId="{5BA51F42-2C6A-4FF5-8849-17C05F374F2C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sz="2600" dirty="0" smtClean="0"/>
            <a:t>Мерки за качествени </a:t>
          </a:r>
          <a:r>
            <a:rPr lang="ru-RU" sz="2600" dirty="0" smtClean="0"/>
            <a:t>социални и здравни услуги, деинституционализация на деца и възрастни</a:t>
          </a:r>
          <a:r>
            <a:rPr lang="bg-BG" sz="2600" dirty="0" smtClean="0"/>
            <a:t>;</a:t>
          </a:r>
          <a:endParaRPr lang="bg-BG" sz="2600" dirty="0"/>
        </a:p>
      </dgm:t>
    </dgm:pt>
    <dgm:pt modelId="{9D2814F3-59D9-4368-A9D9-B2FBFF405399}" type="sibTrans" cxnId="{731D996E-78FC-4622-9F93-A61029B2734F}">
      <dgm:prSet/>
      <dgm:spPr/>
      <dgm:t>
        <a:bodyPr/>
        <a:lstStyle/>
        <a:p>
          <a:endParaRPr lang="bg-BG"/>
        </a:p>
      </dgm:t>
    </dgm:pt>
    <dgm:pt modelId="{2EC72296-4836-4507-A5C5-E3A8B41E895A}" type="parTrans" cxnId="{731D996E-78FC-4622-9F93-A61029B2734F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ScaleY="114196" custLinFactNeighborY="-105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 custScaleY="99491" custLinFactNeighborY="622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3941EF05-B8BA-46BE-BB02-2A4164B59573}" type="presOf" srcId="{5BA51F42-2C6A-4FF5-8849-17C05F374F2C}" destId="{C8807462-F33A-43D4-80DE-3C3A69BD774F}" srcOrd="0" destOrd="1" presId="urn:microsoft.com/office/officeart/2005/8/layout/hList1"/>
    <dgm:cxn modelId="{AB112B6B-7061-4551-A7BB-8FFA00A22067}" type="presOf" srcId="{FF4E8075-7858-4CAC-877A-CD643C1FF8F9}" destId="{59780470-50E3-460C-98AF-439E2F828827}" srcOrd="0" destOrd="0" presId="urn:microsoft.com/office/officeart/2005/8/layout/hList1"/>
    <dgm:cxn modelId="{C2CE4D6E-EC5B-4926-AA21-9EE8B3F596B6}" type="presOf" srcId="{A00DF6F0-1D67-4210-96EF-7B7F4E100A53}" destId="{C8807462-F33A-43D4-80DE-3C3A69BD774F}" srcOrd="0" destOrd="2" presId="urn:microsoft.com/office/officeart/2005/8/layout/hList1"/>
    <dgm:cxn modelId="{42A1306E-E2FC-4A73-97F3-8DDA7A31A420}" type="presOf" srcId="{60F931F6-E480-4558-B888-842D9671EC3C}" destId="{C8807462-F33A-43D4-80DE-3C3A69BD774F}" srcOrd="0" destOrd="0" presId="urn:microsoft.com/office/officeart/2005/8/layout/hList1"/>
    <dgm:cxn modelId="{41375CFD-4D92-4B6C-BBE5-4CC258E46F98}" type="presOf" srcId="{B74E0F72-4409-49B9-B114-5220B02CD050}" destId="{AC8257A8-A6AE-40C2-8EB3-2B4C163331BB}" srcOrd="0" destOrd="0" presId="urn:microsoft.com/office/officeart/2005/8/layout/hList1"/>
    <dgm:cxn modelId="{091B1560-EC1C-4322-B610-89582AA6A16D}" srcId="{B74E0F72-4409-49B9-B114-5220B02CD050}" destId="{A00DF6F0-1D67-4210-96EF-7B7F4E100A53}" srcOrd="2" destOrd="0" parTransId="{EA66439D-A634-4AEC-B8A7-9B5919A65265}" sibTransId="{C906E46A-B6DF-495B-967C-1FAE26B17C26}"/>
    <dgm:cxn modelId="{5BF614A1-6CBA-43E4-9759-F09D6C0927D6}" srcId="{B74E0F72-4409-49B9-B114-5220B02CD050}" destId="{60F931F6-E480-4558-B888-842D9671EC3C}" srcOrd="0" destOrd="0" parTransId="{01643F78-F611-4173-971C-D7B3AD981ED7}" sibTransId="{C7AB7A5E-BABC-4F9F-9904-171F44C7EB29}"/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731D996E-78FC-4622-9F93-A61029B2734F}" srcId="{B74E0F72-4409-49B9-B114-5220B02CD050}" destId="{5BA51F42-2C6A-4FF5-8849-17C05F374F2C}" srcOrd="1" destOrd="0" parTransId="{2EC72296-4836-4507-A5C5-E3A8B41E895A}" sibTransId="{9D2814F3-59D9-4368-A9D9-B2FBFF405399}"/>
    <dgm:cxn modelId="{9CB5E60C-79C6-4F7D-8468-0F2A7D61B5E6}" type="presParOf" srcId="{59780470-50E3-460C-98AF-439E2F828827}" destId="{0C9F6F9B-97B9-4A72-A30D-F26F3FFCDD9E}" srcOrd="0" destOrd="0" presId="urn:microsoft.com/office/officeart/2005/8/layout/hList1"/>
    <dgm:cxn modelId="{18B34E31-62EE-4E65-8650-BD7342199A98}" type="presParOf" srcId="{0C9F6F9B-97B9-4A72-A30D-F26F3FFCDD9E}" destId="{AC8257A8-A6AE-40C2-8EB3-2B4C163331BB}" srcOrd="0" destOrd="0" presId="urn:microsoft.com/office/officeart/2005/8/layout/hList1"/>
    <dgm:cxn modelId="{AAFD4232-40D7-4875-9B0A-E2A5268735D3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60F931F6-E480-4558-B888-842D9671EC3C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sz="2600" dirty="0" smtClean="0"/>
            <a:t>Развитие на науката;</a:t>
          </a:r>
          <a:endParaRPr lang="bg-BG" sz="2600" dirty="0"/>
        </a:p>
      </dgm:t>
    </dgm:pt>
    <dgm:pt modelId="{01643F78-F611-4173-971C-D7B3AD981ED7}" type="parTrans" cxnId="{5BF614A1-6CBA-43E4-9759-F09D6C0927D6}">
      <dgm:prSet/>
      <dgm:spPr/>
      <dgm:t>
        <a:bodyPr/>
        <a:lstStyle/>
        <a:p>
          <a:endParaRPr lang="bg-BG"/>
        </a:p>
      </dgm:t>
    </dgm:pt>
    <dgm:pt modelId="{C7AB7A5E-BABC-4F9F-9904-171F44C7EB29}" type="sibTrans" cxnId="{5BF614A1-6CBA-43E4-9759-F09D6C0927D6}">
      <dgm:prSet/>
      <dgm:spPr/>
      <dgm:t>
        <a:bodyPr/>
        <a:lstStyle/>
        <a:p>
          <a:endParaRPr lang="bg-BG"/>
        </a:p>
      </dgm:t>
    </dgm:pt>
    <dgm:pt modelId="{5BA51F42-2C6A-4FF5-8849-17C05F374F2C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sz="2600" dirty="0" smtClean="0"/>
            <a:t>Развитие на качествено образование на всички нива;</a:t>
          </a:r>
          <a:endParaRPr lang="bg-BG" sz="2600" dirty="0"/>
        </a:p>
      </dgm:t>
    </dgm:pt>
    <dgm:pt modelId="{2EC72296-4836-4507-A5C5-E3A8B41E895A}" type="parTrans" cxnId="{731D996E-78FC-4622-9F93-A61029B2734F}">
      <dgm:prSet/>
      <dgm:spPr/>
      <dgm:t>
        <a:bodyPr/>
        <a:lstStyle/>
        <a:p>
          <a:endParaRPr lang="bg-BG"/>
        </a:p>
      </dgm:t>
    </dgm:pt>
    <dgm:pt modelId="{9D2814F3-59D9-4368-A9D9-B2FBFF405399}" type="sibTrans" cxnId="{731D996E-78FC-4622-9F93-A61029B2734F}">
      <dgm:prSet/>
      <dgm:spPr/>
      <dgm:t>
        <a:bodyPr/>
        <a:lstStyle/>
        <a:p>
          <a:endParaRPr lang="bg-BG"/>
        </a:p>
      </dgm:t>
    </dgm:pt>
    <dgm:pt modelId="{9F139712-181B-42F0-A5CE-A89B4C8385E5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sz="2600" dirty="0" smtClean="0"/>
            <a:t>Учене през целия живот</a:t>
          </a:r>
          <a:endParaRPr lang="bg-BG" sz="2600" dirty="0"/>
        </a:p>
      </dgm:t>
    </dgm:pt>
    <dgm:pt modelId="{145C79BF-5E4F-4BE8-8BB5-6AB2ABB73CF7}" type="parTrans" cxnId="{5BD0FD05-F8F2-44AC-A48D-BF3E3FB9B5E9}">
      <dgm:prSet/>
      <dgm:spPr/>
      <dgm:t>
        <a:bodyPr/>
        <a:lstStyle/>
        <a:p>
          <a:endParaRPr lang="bg-BG"/>
        </a:p>
      </dgm:t>
    </dgm:pt>
    <dgm:pt modelId="{8ED08F0A-EA14-4D19-A993-4237BA18A483}" type="sibTrans" cxnId="{5BD0FD05-F8F2-44AC-A48D-BF3E3FB9B5E9}">
      <dgm:prSet/>
      <dgm:spPr/>
      <dgm:t>
        <a:bodyPr/>
        <a:lstStyle/>
        <a:p>
          <a:endParaRPr lang="bg-BG"/>
        </a:p>
      </dgm:t>
    </dgm:pt>
    <dgm:pt modelId="{A00DF6F0-1D67-4210-96EF-7B7F4E100A53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sz="2600" dirty="0" smtClean="0"/>
            <a:t>Намаляване на ранното отпадане от училище и образователна интеграция на малцинствени групи; </a:t>
          </a:r>
          <a:endParaRPr lang="bg-BG" sz="2600" dirty="0"/>
        </a:p>
      </dgm:t>
    </dgm:pt>
    <dgm:pt modelId="{EA66439D-A634-4AEC-B8A7-9B5919A65265}" type="parTrans" cxnId="{091B1560-EC1C-4322-B610-89582AA6A16D}">
      <dgm:prSet/>
      <dgm:spPr/>
      <dgm:t>
        <a:bodyPr/>
        <a:lstStyle/>
        <a:p>
          <a:endParaRPr lang="bg-BG"/>
        </a:p>
      </dgm:t>
    </dgm:pt>
    <dgm:pt modelId="{C906E46A-B6DF-495B-967C-1FAE26B17C26}" type="sibTrans" cxnId="{091B1560-EC1C-4322-B610-89582AA6A16D}">
      <dgm:prSet/>
      <dgm:spPr/>
      <dgm:t>
        <a:bodyPr/>
        <a:lstStyle/>
        <a:p>
          <a:endParaRPr lang="bg-BG"/>
        </a:p>
      </dgm:t>
    </dgm:pt>
    <dgm:pt modelId="{C9746596-ECAC-47C6-A38C-B0550B108D2A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bg-BG" sz="2600" dirty="0"/>
        </a:p>
      </dgm:t>
    </dgm:pt>
    <dgm:pt modelId="{227E354A-A390-4DCA-BC43-F8C445A95ECC}" type="parTrans" cxnId="{C35F7BC7-5CD8-4B6B-9B10-6D31225CB3D4}">
      <dgm:prSet/>
      <dgm:spPr/>
      <dgm:t>
        <a:bodyPr/>
        <a:lstStyle/>
        <a:p>
          <a:endParaRPr lang="bg-BG"/>
        </a:p>
      </dgm:t>
    </dgm:pt>
    <dgm:pt modelId="{4450840E-6960-4026-B4DB-B520B2C943F5}" type="sibTrans" cxnId="{C35F7BC7-5CD8-4B6B-9B10-6D31225CB3D4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LinFactNeighborY="-68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 custScaleY="100393" custLinFactNeighborY="-1418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C35F7BC7-5CD8-4B6B-9B10-6D31225CB3D4}" srcId="{B74E0F72-4409-49B9-B114-5220B02CD050}" destId="{C9746596-ECAC-47C6-A38C-B0550B108D2A}" srcOrd="4" destOrd="0" parTransId="{227E354A-A390-4DCA-BC43-F8C445A95ECC}" sibTransId="{4450840E-6960-4026-B4DB-B520B2C943F5}"/>
    <dgm:cxn modelId="{F3A69C7D-AA0A-4E61-A5A2-5074BD51A24E}" type="presOf" srcId="{5BA51F42-2C6A-4FF5-8849-17C05F374F2C}" destId="{C8807462-F33A-43D4-80DE-3C3A69BD774F}" srcOrd="0" destOrd="1" presId="urn:microsoft.com/office/officeart/2005/8/layout/hList1"/>
    <dgm:cxn modelId="{17D78ED6-2063-4014-801E-91CB17D982AB}" type="presOf" srcId="{9F139712-181B-42F0-A5CE-A89B4C8385E5}" destId="{C8807462-F33A-43D4-80DE-3C3A69BD774F}" srcOrd="0" destOrd="3" presId="urn:microsoft.com/office/officeart/2005/8/layout/hList1"/>
    <dgm:cxn modelId="{59068C15-5D9F-4A06-A145-68246E46A3C0}" type="presOf" srcId="{A00DF6F0-1D67-4210-96EF-7B7F4E100A53}" destId="{C8807462-F33A-43D4-80DE-3C3A69BD774F}" srcOrd="0" destOrd="2" presId="urn:microsoft.com/office/officeart/2005/8/layout/hList1"/>
    <dgm:cxn modelId="{5AD4F0C3-695F-4DEB-89DB-04405B1BABD2}" type="presOf" srcId="{60F931F6-E480-4558-B888-842D9671EC3C}" destId="{C8807462-F33A-43D4-80DE-3C3A69BD774F}" srcOrd="0" destOrd="0" presId="urn:microsoft.com/office/officeart/2005/8/layout/hList1"/>
    <dgm:cxn modelId="{E55F409C-CB96-4D4C-A52C-0CD6BB9F5361}" type="presOf" srcId="{C9746596-ECAC-47C6-A38C-B0550B108D2A}" destId="{C8807462-F33A-43D4-80DE-3C3A69BD774F}" srcOrd="0" destOrd="4" presId="urn:microsoft.com/office/officeart/2005/8/layout/hList1"/>
    <dgm:cxn modelId="{091B1560-EC1C-4322-B610-89582AA6A16D}" srcId="{B74E0F72-4409-49B9-B114-5220B02CD050}" destId="{A00DF6F0-1D67-4210-96EF-7B7F4E100A53}" srcOrd="2" destOrd="0" parTransId="{EA66439D-A634-4AEC-B8A7-9B5919A65265}" sibTransId="{C906E46A-B6DF-495B-967C-1FAE26B17C26}"/>
    <dgm:cxn modelId="{C0FBCE40-6FF7-44AC-AA6E-14A269EBF99C}" type="presOf" srcId="{B74E0F72-4409-49B9-B114-5220B02CD050}" destId="{AC8257A8-A6AE-40C2-8EB3-2B4C163331BB}" srcOrd="0" destOrd="0" presId="urn:microsoft.com/office/officeart/2005/8/layout/hList1"/>
    <dgm:cxn modelId="{5BD0FD05-F8F2-44AC-A48D-BF3E3FB9B5E9}" srcId="{B74E0F72-4409-49B9-B114-5220B02CD050}" destId="{9F139712-181B-42F0-A5CE-A89B4C8385E5}" srcOrd="3" destOrd="0" parTransId="{145C79BF-5E4F-4BE8-8BB5-6AB2ABB73CF7}" sibTransId="{8ED08F0A-EA14-4D19-A993-4237BA18A483}"/>
    <dgm:cxn modelId="{E982ABF4-664E-4B6F-A1CF-84CD523BF03A}" type="presOf" srcId="{FF4E8075-7858-4CAC-877A-CD643C1FF8F9}" destId="{59780470-50E3-460C-98AF-439E2F828827}" srcOrd="0" destOrd="0" presId="urn:microsoft.com/office/officeart/2005/8/layout/hList1"/>
    <dgm:cxn modelId="{731D996E-78FC-4622-9F93-A61029B2734F}" srcId="{B74E0F72-4409-49B9-B114-5220B02CD050}" destId="{5BA51F42-2C6A-4FF5-8849-17C05F374F2C}" srcOrd="1" destOrd="0" parTransId="{2EC72296-4836-4507-A5C5-E3A8B41E895A}" sibTransId="{9D2814F3-59D9-4368-A9D9-B2FBFF405399}"/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5BF614A1-6CBA-43E4-9759-F09D6C0927D6}" srcId="{B74E0F72-4409-49B9-B114-5220B02CD050}" destId="{60F931F6-E480-4558-B888-842D9671EC3C}" srcOrd="0" destOrd="0" parTransId="{01643F78-F611-4173-971C-D7B3AD981ED7}" sibTransId="{C7AB7A5E-BABC-4F9F-9904-171F44C7EB29}"/>
    <dgm:cxn modelId="{33EE9184-9AED-48A2-B825-DE946A2FF843}" type="presParOf" srcId="{59780470-50E3-460C-98AF-439E2F828827}" destId="{0C9F6F9B-97B9-4A72-A30D-F26F3FFCDD9E}" srcOrd="0" destOrd="0" presId="urn:microsoft.com/office/officeart/2005/8/layout/hList1"/>
    <dgm:cxn modelId="{C584230A-F3BC-4DCE-82EF-B8E9C3795A0F}" type="presParOf" srcId="{0C9F6F9B-97B9-4A72-A30D-F26F3FFCDD9E}" destId="{AC8257A8-A6AE-40C2-8EB3-2B4C163331BB}" srcOrd="0" destOrd="0" presId="urn:microsoft.com/office/officeart/2005/8/layout/hList1"/>
    <dgm:cxn modelId="{E4176DA1-0034-4F69-BD89-4328E9DFEB2E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60F931F6-E480-4558-B888-842D9671EC3C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b="0" dirty="0" smtClean="0"/>
            <a:t>Комплексно административно обслужване и намаляване на административната тежест</a:t>
          </a:r>
          <a:endParaRPr lang="bg-BG" b="0" dirty="0"/>
        </a:p>
      </dgm:t>
    </dgm:pt>
    <dgm:pt modelId="{01643F78-F611-4173-971C-D7B3AD981ED7}" type="parTrans" cxnId="{5BF614A1-6CBA-43E4-9759-F09D6C0927D6}">
      <dgm:prSet/>
      <dgm:spPr/>
      <dgm:t>
        <a:bodyPr/>
        <a:lstStyle/>
        <a:p>
          <a:endParaRPr lang="bg-BG"/>
        </a:p>
      </dgm:t>
    </dgm:pt>
    <dgm:pt modelId="{C7AB7A5E-BABC-4F9F-9904-171F44C7EB29}" type="sibTrans" cxnId="{5BF614A1-6CBA-43E4-9759-F09D6C0927D6}">
      <dgm:prSet/>
      <dgm:spPr/>
      <dgm:t>
        <a:bodyPr/>
        <a:lstStyle/>
        <a:p>
          <a:endParaRPr lang="bg-BG"/>
        </a:p>
      </dgm:t>
    </dgm:pt>
    <dgm:pt modelId="{4CD52625-2EAE-4429-BB09-E9E86D5B3111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b="0" dirty="0" smtClean="0"/>
            <a:t>Електронно управление – </a:t>
          </a:r>
          <a:r>
            <a:rPr lang="bg-BG" dirty="0" smtClean="0"/>
            <a:t>е-здравеопазване, е-образование, е-обществени поръчки, е-митници и е-идентификация, </a:t>
          </a:r>
          <a:r>
            <a:rPr lang="bg-BG" b="0" dirty="0" smtClean="0"/>
            <a:t>е-правосъдие</a:t>
          </a:r>
          <a:endParaRPr lang="bg-BG" b="0" dirty="0"/>
        </a:p>
      </dgm:t>
    </dgm:pt>
    <dgm:pt modelId="{0F5C518C-CE49-4AC5-8A30-9862D4D63415}" type="parTrans" cxnId="{992ADB0A-2CA4-421F-B213-BFF72B9B1E30}">
      <dgm:prSet/>
      <dgm:spPr/>
      <dgm:t>
        <a:bodyPr/>
        <a:lstStyle/>
        <a:p>
          <a:endParaRPr lang="bg-BG"/>
        </a:p>
      </dgm:t>
    </dgm:pt>
    <dgm:pt modelId="{25CBFECD-C533-47CF-B471-A3A915C3677B}" type="sibTrans" cxnId="{992ADB0A-2CA4-421F-B213-BFF72B9B1E30}">
      <dgm:prSet/>
      <dgm:spPr/>
      <dgm:t>
        <a:bodyPr/>
        <a:lstStyle/>
        <a:p>
          <a:endParaRPr lang="bg-BG"/>
        </a:p>
      </dgm:t>
    </dgm:pt>
    <dgm:pt modelId="{97303BFB-C41C-4A1B-B032-51369876EFEC}">
      <dgm:prSet phldrT="[Text]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b="0" dirty="0" smtClean="0"/>
            <a:t>Управление на човешките ресурси в администрацията и съдебната система;</a:t>
          </a:r>
          <a:endParaRPr lang="bg-BG" b="0" dirty="0"/>
        </a:p>
      </dgm:t>
    </dgm:pt>
    <dgm:pt modelId="{590CB742-EE7C-467A-8258-0BDBD3467155}" type="parTrans" cxnId="{EB5FA915-12FC-4E1D-AA5E-F01094A7628A}">
      <dgm:prSet/>
      <dgm:spPr/>
      <dgm:t>
        <a:bodyPr/>
        <a:lstStyle/>
        <a:p>
          <a:endParaRPr lang="bg-BG"/>
        </a:p>
      </dgm:t>
    </dgm:pt>
    <dgm:pt modelId="{E1A6F9AE-493D-430E-897F-5610E09B9AD7}" type="sibTrans" cxnId="{EB5FA915-12FC-4E1D-AA5E-F01094A7628A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LinFactNeighborY="32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C95BA292-C108-451A-BC01-16E09AD0C7A0}" type="presOf" srcId="{FF4E8075-7858-4CAC-877A-CD643C1FF8F9}" destId="{59780470-50E3-460C-98AF-439E2F828827}" srcOrd="0" destOrd="0" presId="urn:microsoft.com/office/officeart/2005/8/layout/hList1"/>
    <dgm:cxn modelId="{992ADB0A-2CA4-421F-B213-BFF72B9B1E30}" srcId="{B74E0F72-4409-49B9-B114-5220B02CD050}" destId="{4CD52625-2EAE-4429-BB09-E9E86D5B3111}" srcOrd="2" destOrd="0" parTransId="{0F5C518C-CE49-4AC5-8A30-9862D4D63415}" sibTransId="{25CBFECD-C533-47CF-B471-A3A915C3677B}"/>
    <dgm:cxn modelId="{5123C35A-CE47-494F-BAD7-3090EF510197}" type="presOf" srcId="{60F931F6-E480-4558-B888-842D9671EC3C}" destId="{C8807462-F33A-43D4-80DE-3C3A69BD774F}" srcOrd="0" destOrd="0" presId="urn:microsoft.com/office/officeart/2005/8/layout/hList1"/>
    <dgm:cxn modelId="{EB5FA915-12FC-4E1D-AA5E-F01094A7628A}" srcId="{B74E0F72-4409-49B9-B114-5220B02CD050}" destId="{97303BFB-C41C-4A1B-B032-51369876EFEC}" srcOrd="1" destOrd="0" parTransId="{590CB742-EE7C-467A-8258-0BDBD3467155}" sibTransId="{E1A6F9AE-493D-430E-897F-5610E09B9AD7}"/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E3FE2825-EF86-438C-AEFE-58D43A413B96}" type="presOf" srcId="{B74E0F72-4409-49B9-B114-5220B02CD050}" destId="{AC8257A8-A6AE-40C2-8EB3-2B4C163331BB}" srcOrd="0" destOrd="0" presId="urn:microsoft.com/office/officeart/2005/8/layout/hList1"/>
    <dgm:cxn modelId="{5BF614A1-6CBA-43E4-9759-F09D6C0927D6}" srcId="{B74E0F72-4409-49B9-B114-5220B02CD050}" destId="{60F931F6-E480-4558-B888-842D9671EC3C}" srcOrd="0" destOrd="0" parTransId="{01643F78-F611-4173-971C-D7B3AD981ED7}" sibTransId="{C7AB7A5E-BABC-4F9F-9904-171F44C7EB29}"/>
    <dgm:cxn modelId="{9E6C5A62-E735-4C90-A56B-64A9D6C41187}" type="presOf" srcId="{97303BFB-C41C-4A1B-B032-51369876EFEC}" destId="{C8807462-F33A-43D4-80DE-3C3A69BD774F}" srcOrd="0" destOrd="1" presId="urn:microsoft.com/office/officeart/2005/8/layout/hList1"/>
    <dgm:cxn modelId="{2F56B66E-38A9-4D8E-8CF4-29F89F60BDD6}" type="presOf" srcId="{4CD52625-2EAE-4429-BB09-E9E86D5B3111}" destId="{C8807462-F33A-43D4-80DE-3C3A69BD774F}" srcOrd="0" destOrd="2" presId="urn:microsoft.com/office/officeart/2005/8/layout/hList1"/>
    <dgm:cxn modelId="{0DBCE4DA-CB1B-4CDC-9FD7-677EFD101BB0}" type="presParOf" srcId="{59780470-50E3-460C-98AF-439E2F828827}" destId="{0C9F6F9B-97B9-4A72-A30D-F26F3FFCDD9E}" srcOrd="0" destOrd="0" presId="urn:microsoft.com/office/officeart/2005/8/layout/hList1"/>
    <dgm:cxn modelId="{2403ED97-EF8E-459A-95FA-579ABA325D26}" type="presParOf" srcId="{0C9F6F9B-97B9-4A72-A30D-F26F3FFCDD9E}" destId="{AC8257A8-A6AE-40C2-8EB3-2B4C163331BB}" srcOrd="0" destOrd="0" presId="urn:microsoft.com/office/officeart/2005/8/layout/hList1"/>
    <dgm:cxn modelId="{9A661E4C-49B0-4F2C-9D23-2686A4CA940F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60F931F6-E480-4558-B888-842D9671EC3C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sz="2600" dirty="0" smtClean="0"/>
            <a:t>Биологично земеделие, животновъдство, овощарство, зеленчукопроизводство</a:t>
          </a:r>
          <a:endParaRPr lang="bg-BG" sz="2600" b="0" dirty="0"/>
        </a:p>
      </dgm:t>
    </dgm:pt>
    <dgm:pt modelId="{01643F78-F611-4173-971C-D7B3AD981ED7}" type="parTrans" cxnId="{5BF614A1-6CBA-43E4-9759-F09D6C0927D6}">
      <dgm:prSet/>
      <dgm:spPr/>
      <dgm:t>
        <a:bodyPr/>
        <a:lstStyle/>
        <a:p>
          <a:endParaRPr lang="bg-BG"/>
        </a:p>
      </dgm:t>
    </dgm:pt>
    <dgm:pt modelId="{C7AB7A5E-BABC-4F9F-9904-171F44C7EB29}" type="sibTrans" cxnId="{5BF614A1-6CBA-43E4-9759-F09D6C0927D6}">
      <dgm:prSet/>
      <dgm:spPr/>
      <dgm:t>
        <a:bodyPr/>
        <a:lstStyle/>
        <a:p>
          <a:endParaRPr lang="bg-BG"/>
        </a:p>
      </dgm:t>
    </dgm:pt>
    <dgm:pt modelId="{E7D3A0BE-2159-45FA-8842-1F7502DA9B7B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altLang="bg-BG" sz="2600" b="0" dirty="0" smtClean="0"/>
            <a:t>Стартова помощ за предприемачество, диверсификация</a:t>
          </a:r>
          <a:endParaRPr lang="bg-BG" sz="2600" b="0" dirty="0"/>
        </a:p>
      </dgm:t>
    </dgm:pt>
    <dgm:pt modelId="{4A64DFF9-1373-418F-B09E-3A45C610F301}" type="parTrans" cxnId="{0D3F6572-913D-41B3-8A9E-F428D1D9FE94}">
      <dgm:prSet/>
      <dgm:spPr/>
      <dgm:t>
        <a:bodyPr/>
        <a:lstStyle/>
        <a:p>
          <a:endParaRPr lang="bg-BG"/>
        </a:p>
      </dgm:t>
    </dgm:pt>
    <dgm:pt modelId="{22D9AE9C-C4B7-41CC-9FFE-92580CA99651}" type="sibTrans" cxnId="{0D3F6572-913D-41B3-8A9E-F428D1D9FE94}">
      <dgm:prSet/>
      <dgm:spPr/>
      <dgm:t>
        <a:bodyPr/>
        <a:lstStyle/>
        <a:p>
          <a:endParaRPr lang="bg-BG"/>
        </a:p>
      </dgm:t>
    </dgm:pt>
    <dgm:pt modelId="{8940DA2D-1135-485F-9C03-947BC11867F7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altLang="bg-BG" sz="2600" b="0" dirty="0" smtClean="0"/>
            <a:t>Публична инфраструктура – пътища, ВиК</a:t>
          </a:r>
          <a:endParaRPr lang="bg-BG" sz="2600" b="0" dirty="0"/>
        </a:p>
      </dgm:t>
    </dgm:pt>
    <dgm:pt modelId="{D51A39B4-9FB2-4455-9D96-A72D40DEA382}" type="parTrans" cxnId="{9AD30E67-329B-449E-8D93-F2E76F386893}">
      <dgm:prSet/>
      <dgm:spPr/>
      <dgm:t>
        <a:bodyPr/>
        <a:lstStyle/>
        <a:p>
          <a:endParaRPr lang="bg-BG"/>
        </a:p>
      </dgm:t>
    </dgm:pt>
    <dgm:pt modelId="{8FD5A3FC-6923-49B8-8B49-B2D6FB1B7F3F}" type="sibTrans" cxnId="{9AD30E67-329B-449E-8D93-F2E76F386893}">
      <dgm:prSet/>
      <dgm:spPr/>
      <dgm:t>
        <a:bodyPr/>
        <a:lstStyle/>
        <a:p>
          <a:endParaRPr lang="bg-BG"/>
        </a:p>
      </dgm:t>
    </dgm:pt>
    <dgm:pt modelId="{B0808219-2A56-4EDE-9B0F-FC0C417A75AF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altLang="bg-BG" sz="2600" b="0" dirty="0" smtClean="0"/>
            <a:t>Основни услуги за хората -  здравеопазване, образование</a:t>
          </a:r>
          <a:endParaRPr lang="bg-BG" sz="2600" b="0" dirty="0"/>
        </a:p>
      </dgm:t>
    </dgm:pt>
    <dgm:pt modelId="{64DE0364-E9C4-488F-A810-EEADA13C8985}" type="parTrans" cxnId="{B12377F9-AAFF-4491-A79C-CBDB4DDDC0BC}">
      <dgm:prSet/>
      <dgm:spPr/>
      <dgm:t>
        <a:bodyPr/>
        <a:lstStyle/>
        <a:p>
          <a:endParaRPr lang="bg-BG"/>
        </a:p>
      </dgm:t>
    </dgm:pt>
    <dgm:pt modelId="{6CD4DED9-5E35-4B36-A1E3-614BEB678E42}" type="sibTrans" cxnId="{B12377F9-AAFF-4491-A79C-CBDB4DDDC0BC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LinFactNeighborY="-2953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 custScaleY="103230" custLinFactNeighborY="278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D0869CCE-893E-47BA-B8A5-F468493AEADE}" type="presOf" srcId="{B74E0F72-4409-49B9-B114-5220B02CD050}" destId="{AC8257A8-A6AE-40C2-8EB3-2B4C163331BB}" srcOrd="0" destOrd="0" presId="urn:microsoft.com/office/officeart/2005/8/layout/hList1"/>
    <dgm:cxn modelId="{B2063005-31AD-4528-9DBD-4DA405395A8D}" type="presOf" srcId="{8940DA2D-1135-485F-9C03-947BC11867F7}" destId="{C8807462-F33A-43D4-80DE-3C3A69BD774F}" srcOrd="0" destOrd="2" presId="urn:microsoft.com/office/officeart/2005/8/layout/hList1"/>
    <dgm:cxn modelId="{FC6CE3CD-F384-4BBF-9230-1548D67F0B60}" type="presOf" srcId="{FF4E8075-7858-4CAC-877A-CD643C1FF8F9}" destId="{59780470-50E3-460C-98AF-439E2F828827}" srcOrd="0" destOrd="0" presId="urn:microsoft.com/office/officeart/2005/8/layout/hList1"/>
    <dgm:cxn modelId="{0D3F6572-913D-41B3-8A9E-F428D1D9FE94}" srcId="{B74E0F72-4409-49B9-B114-5220B02CD050}" destId="{E7D3A0BE-2159-45FA-8842-1F7502DA9B7B}" srcOrd="3" destOrd="0" parTransId="{4A64DFF9-1373-418F-B09E-3A45C610F301}" sibTransId="{22D9AE9C-C4B7-41CC-9FFE-92580CA99651}"/>
    <dgm:cxn modelId="{B5E699D2-DFD6-4B01-B29A-5AF62F37C63B}" type="presOf" srcId="{60F931F6-E480-4558-B888-842D9671EC3C}" destId="{C8807462-F33A-43D4-80DE-3C3A69BD774F}" srcOrd="0" destOrd="0" presId="urn:microsoft.com/office/officeart/2005/8/layout/hList1"/>
    <dgm:cxn modelId="{FD381FFC-7FC9-4C0B-A785-82A8194C740A}" type="presOf" srcId="{E7D3A0BE-2159-45FA-8842-1F7502DA9B7B}" destId="{C8807462-F33A-43D4-80DE-3C3A69BD774F}" srcOrd="0" destOrd="3" presId="urn:microsoft.com/office/officeart/2005/8/layout/hList1"/>
    <dgm:cxn modelId="{B12377F9-AAFF-4491-A79C-CBDB4DDDC0BC}" srcId="{B74E0F72-4409-49B9-B114-5220B02CD050}" destId="{B0808219-2A56-4EDE-9B0F-FC0C417A75AF}" srcOrd="1" destOrd="0" parTransId="{64DE0364-E9C4-488F-A810-EEADA13C8985}" sibTransId="{6CD4DED9-5E35-4B36-A1E3-614BEB678E42}"/>
    <dgm:cxn modelId="{9AD30E67-329B-449E-8D93-F2E76F386893}" srcId="{B74E0F72-4409-49B9-B114-5220B02CD050}" destId="{8940DA2D-1135-485F-9C03-947BC11867F7}" srcOrd="2" destOrd="0" parTransId="{D51A39B4-9FB2-4455-9D96-A72D40DEA382}" sibTransId="{8FD5A3FC-6923-49B8-8B49-B2D6FB1B7F3F}"/>
    <dgm:cxn modelId="{5BF614A1-6CBA-43E4-9759-F09D6C0927D6}" srcId="{B74E0F72-4409-49B9-B114-5220B02CD050}" destId="{60F931F6-E480-4558-B888-842D9671EC3C}" srcOrd="0" destOrd="0" parTransId="{01643F78-F611-4173-971C-D7B3AD981ED7}" sibTransId="{C7AB7A5E-BABC-4F9F-9904-171F44C7EB29}"/>
    <dgm:cxn modelId="{7C7D0599-CD2A-43C5-A164-388967C28D05}" type="presOf" srcId="{B0808219-2A56-4EDE-9B0F-FC0C417A75AF}" destId="{C8807462-F33A-43D4-80DE-3C3A69BD774F}" srcOrd="0" destOrd="1" presId="urn:microsoft.com/office/officeart/2005/8/layout/hList1"/>
    <dgm:cxn modelId="{FFEC26D6-4C41-4FCF-A079-B07AE0953027}" type="presParOf" srcId="{59780470-50E3-460C-98AF-439E2F828827}" destId="{0C9F6F9B-97B9-4A72-A30D-F26F3FFCDD9E}" srcOrd="0" destOrd="0" presId="urn:microsoft.com/office/officeart/2005/8/layout/hList1"/>
    <dgm:cxn modelId="{4071B33A-9862-4C86-9DF4-70F393D8A4B7}" type="presParOf" srcId="{0C9F6F9B-97B9-4A72-A30D-F26F3FFCDD9E}" destId="{AC8257A8-A6AE-40C2-8EB3-2B4C163331BB}" srcOrd="0" destOrd="0" presId="urn:microsoft.com/office/officeart/2005/8/layout/hList1"/>
    <dgm:cxn modelId="{7E830F53-15E0-4651-B37C-EA9E938BEAFC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F4E8075-7858-4CAC-877A-CD643C1FF8F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B74E0F72-4409-49B9-B114-5220B02CD050}">
      <dgm:prSet phldrT="[Text]" custT="1"/>
      <dgm:spPr>
        <a:solidFill>
          <a:srgbClr val="568EE0"/>
        </a:solidFill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A3570-A76E-4B80-9863-528418C3E722}" type="parTrans" cxnId="{EDCD2EBE-2BED-48F1-AC2B-75C39EF74745}">
      <dgm:prSet/>
      <dgm:spPr/>
      <dgm:t>
        <a:bodyPr/>
        <a:lstStyle/>
        <a:p>
          <a:endParaRPr lang="bg-BG"/>
        </a:p>
      </dgm:t>
    </dgm:pt>
    <dgm:pt modelId="{D78C6BDB-C994-4DCF-B106-60BB181BC506}" type="sibTrans" cxnId="{EDCD2EBE-2BED-48F1-AC2B-75C39EF74745}">
      <dgm:prSet/>
      <dgm:spPr/>
      <dgm:t>
        <a:bodyPr/>
        <a:lstStyle/>
        <a:p>
          <a:endParaRPr lang="bg-BG"/>
        </a:p>
      </dgm:t>
    </dgm:pt>
    <dgm:pt modelId="{60F931F6-E480-4558-B888-842D9671EC3C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altLang="bg-BG" sz="2600" b="0" dirty="0" smtClean="0"/>
            <a:t>Подобряване на риболовния флот и условията за работа на рибарите</a:t>
          </a:r>
          <a:endParaRPr lang="bg-BG" sz="2600" b="0" dirty="0"/>
        </a:p>
      </dgm:t>
    </dgm:pt>
    <dgm:pt modelId="{01643F78-F611-4173-971C-D7B3AD981ED7}" type="parTrans" cxnId="{5BF614A1-6CBA-43E4-9759-F09D6C0927D6}">
      <dgm:prSet/>
      <dgm:spPr/>
      <dgm:t>
        <a:bodyPr/>
        <a:lstStyle/>
        <a:p>
          <a:endParaRPr lang="bg-BG"/>
        </a:p>
      </dgm:t>
    </dgm:pt>
    <dgm:pt modelId="{C7AB7A5E-BABC-4F9F-9904-171F44C7EB29}" type="sibTrans" cxnId="{5BF614A1-6CBA-43E4-9759-F09D6C0927D6}">
      <dgm:prSet/>
      <dgm:spPr/>
      <dgm:t>
        <a:bodyPr/>
        <a:lstStyle/>
        <a:p>
          <a:endParaRPr lang="bg-BG"/>
        </a:p>
      </dgm:t>
    </dgm:pt>
    <dgm:pt modelId="{E7D3A0BE-2159-45FA-8842-1F7502DA9B7B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altLang="bg-BG" sz="2600" b="0" dirty="0" smtClean="0"/>
            <a:t>Подобряване на условията за преработка и продажба на риба и рибни продукти</a:t>
          </a:r>
          <a:endParaRPr lang="bg-BG" sz="2600" b="0" dirty="0"/>
        </a:p>
      </dgm:t>
    </dgm:pt>
    <dgm:pt modelId="{4A64DFF9-1373-418F-B09E-3A45C610F301}" type="parTrans" cxnId="{0D3F6572-913D-41B3-8A9E-F428D1D9FE94}">
      <dgm:prSet/>
      <dgm:spPr/>
      <dgm:t>
        <a:bodyPr/>
        <a:lstStyle/>
        <a:p>
          <a:endParaRPr lang="bg-BG"/>
        </a:p>
      </dgm:t>
    </dgm:pt>
    <dgm:pt modelId="{22D9AE9C-C4B7-41CC-9FFE-92580CA99651}" type="sibTrans" cxnId="{0D3F6572-913D-41B3-8A9E-F428D1D9FE94}">
      <dgm:prSet/>
      <dgm:spPr/>
      <dgm:t>
        <a:bodyPr/>
        <a:lstStyle/>
        <a:p>
          <a:endParaRPr lang="bg-BG"/>
        </a:p>
      </dgm:t>
    </dgm:pt>
    <dgm:pt modelId="{8940DA2D-1135-485F-9C03-947BC11867F7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altLang="bg-BG" sz="2600" b="0" dirty="0" smtClean="0"/>
            <a:t>Развитие на аквакултурите</a:t>
          </a:r>
          <a:endParaRPr lang="bg-BG" sz="2600" b="0" dirty="0"/>
        </a:p>
      </dgm:t>
    </dgm:pt>
    <dgm:pt modelId="{D51A39B4-9FB2-4455-9D96-A72D40DEA382}" type="parTrans" cxnId="{9AD30E67-329B-449E-8D93-F2E76F386893}">
      <dgm:prSet/>
      <dgm:spPr/>
      <dgm:t>
        <a:bodyPr/>
        <a:lstStyle/>
        <a:p>
          <a:endParaRPr lang="bg-BG"/>
        </a:p>
      </dgm:t>
    </dgm:pt>
    <dgm:pt modelId="{8FD5A3FC-6923-49B8-8B49-B2D6FB1B7F3F}" type="sibTrans" cxnId="{9AD30E67-329B-449E-8D93-F2E76F386893}">
      <dgm:prSet/>
      <dgm:spPr/>
      <dgm:t>
        <a:bodyPr/>
        <a:lstStyle/>
        <a:p>
          <a:endParaRPr lang="bg-BG"/>
        </a:p>
      </dgm:t>
    </dgm:pt>
    <dgm:pt modelId="{323A0AF1-3E97-4618-B6CF-02AAEEA17FEE}">
      <dgm:prSet phldrT="[Text]" custT="1"/>
      <dgm:spPr>
        <a:solidFill>
          <a:srgbClr val="568EE0">
            <a:alpha val="30000"/>
          </a:srgbClr>
        </a:solidFill>
      </dgm:spPr>
      <dgm:t>
        <a:bodyPr/>
        <a:lstStyle/>
        <a:p>
          <a:pPr marL="216000" marR="0" indent="-216000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bg-BG" sz="2600" dirty="0" smtClean="0"/>
            <a:t>Реконструкция и модернизация на рибарски пристанища и лодкостоянки</a:t>
          </a:r>
          <a:endParaRPr lang="bg-BG" sz="2600" b="0" dirty="0"/>
        </a:p>
      </dgm:t>
    </dgm:pt>
    <dgm:pt modelId="{1576EBC1-D250-4B0D-AC50-6686DCEB77F5}" type="parTrans" cxnId="{E5A16316-A321-46E6-B710-9D1AAB56CAA7}">
      <dgm:prSet/>
      <dgm:spPr/>
      <dgm:t>
        <a:bodyPr/>
        <a:lstStyle/>
        <a:p>
          <a:endParaRPr lang="bg-BG"/>
        </a:p>
      </dgm:t>
    </dgm:pt>
    <dgm:pt modelId="{22AA402F-367E-4995-8188-36BA8786499E}" type="sibTrans" cxnId="{E5A16316-A321-46E6-B710-9D1AAB56CAA7}">
      <dgm:prSet/>
      <dgm:spPr/>
      <dgm:t>
        <a:bodyPr/>
        <a:lstStyle/>
        <a:p>
          <a:endParaRPr lang="bg-BG"/>
        </a:p>
      </dgm:t>
    </dgm:pt>
    <dgm:pt modelId="{59780470-50E3-460C-98AF-439E2F828827}" type="pres">
      <dgm:prSet presAssocID="{FF4E8075-7858-4CAC-877A-CD643C1FF8F9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9F6F9B-97B9-4A72-A30D-F26F3FFCDD9E}" type="pres">
      <dgm:prSet presAssocID="{B74E0F72-4409-49B9-B114-5220B02CD050}" presName="composite" presStyleCnt="0"/>
      <dgm:spPr/>
    </dgm:pt>
    <dgm:pt modelId="{AC8257A8-A6AE-40C2-8EB3-2B4C163331BB}" type="pres">
      <dgm:prSet presAssocID="{B74E0F72-4409-49B9-B114-5220B02CD050}" presName="parTx" presStyleLbl="alignNode1" presStyleIdx="0" presStyleCnt="1" custLinFactNeighborY="32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8807462-F33A-43D4-80DE-3C3A69BD774F}" type="pres">
      <dgm:prSet presAssocID="{B74E0F72-4409-49B9-B114-5220B02CD050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D9A8332-3282-4A57-8376-178557ADC6DF}" type="presOf" srcId="{60F931F6-E480-4558-B888-842D9671EC3C}" destId="{C8807462-F33A-43D4-80DE-3C3A69BD774F}" srcOrd="0" destOrd="0" presId="urn:microsoft.com/office/officeart/2005/8/layout/hList1"/>
    <dgm:cxn modelId="{9AD30E67-329B-449E-8D93-F2E76F386893}" srcId="{B74E0F72-4409-49B9-B114-5220B02CD050}" destId="{8940DA2D-1135-485F-9C03-947BC11867F7}" srcOrd="1" destOrd="0" parTransId="{D51A39B4-9FB2-4455-9D96-A72D40DEA382}" sibTransId="{8FD5A3FC-6923-49B8-8B49-B2D6FB1B7F3F}"/>
    <dgm:cxn modelId="{E5A16316-A321-46E6-B710-9D1AAB56CAA7}" srcId="{B74E0F72-4409-49B9-B114-5220B02CD050}" destId="{323A0AF1-3E97-4618-B6CF-02AAEEA17FEE}" srcOrd="3" destOrd="0" parTransId="{1576EBC1-D250-4B0D-AC50-6686DCEB77F5}" sibTransId="{22AA402F-367E-4995-8188-36BA8786499E}"/>
    <dgm:cxn modelId="{5FEE9B0F-9650-451E-8063-366933BB87DC}" type="presOf" srcId="{8940DA2D-1135-485F-9C03-947BC11867F7}" destId="{C8807462-F33A-43D4-80DE-3C3A69BD774F}" srcOrd="0" destOrd="1" presId="urn:microsoft.com/office/officeart/2005/8/layout/hList1"/>
    <dgm:cxn modelId="{DB3B909E-EE71-4A3F-9A69-DA5C814BE65E}" type="presOf" srcId="{B74E0F72-4409-49B9-B114-5220B02CD050}" destId="{AC8257A8-A6AE-40C2-8EB3-2B4C163331BB}" srcOrd="0" destOrd="0" presId="urn:microsoft.com/office/officeart/2005/8/layout/hList1"/>
    <dgm:cxn modelId="{0A4DCA93-BE80-4842-ADF2-CC5D3076B7EB}" type="presOf" srcId="{E7D3A0BE-2159-45FA-8842-1F7502DA9B7B}" destId="{C8807462-F33A-43D4-80DE-3C3A69BD774F}" srcOrd="0" destOrd="2" presId="urn:microsoft.com/office/officeart/2005/8/layout/hList1"/>
    <dgm:cxn modelId="{107FA8EE-82B1-4913-B497-50D664622F10}" type="presOf" srcId="{FF4E8075-7858-4CAC-877A-CD643C1FF8F9}" destId="{59780470-50E3-460C-98AF-439E2F828827}" srcOrd="0" destOrd="0" presId="urn:microsoft.com/office/officeart/2005/8/layout/hList1"/>
    <dgm:cxn modelId="{C68ACE34-A621-4E36-8AFA-0E5D7FDA04F3}" type="presOf" srcId="{323A0AF1-3E97-4618-B6CF-02AAEEA17FEE}" destId="{C8807462-F33A-43D4-80DE-3C3A69BD774F}" srcOrd="0" destOrd="3" presId="urn:microsoft.com/office/officeart/2005/8/layout/hList1"/>
    <dgm:cxn modelId="{0D3F6572-913D-41B3-8A9E-F428D1D9FE94}" srcId="{B74E0F72-4409-49B9-B114-5220B02CD050}" destId="{E7D3A0BE-2159-45FA-8842-1F7502DA9B7B}" srcOrd="2" destOrd="0" parTransId="{4A64DFF9-1373-418F-B09E-3A45C610F301}" sibTransId="{22D9AE9C-C4B7-41CC-9FFE-92580CA99651}"/>
    <dgm:cxn modelId="{EDCD2EBE-2BED-48F1-AC2B-75C39EF74745}" srcId="{FF4E8075-7858-4CAC-877A-CD643C1FF8F9}" destId="{B74E0F72-4409-49B9-B114-5220B02CD050}" srcOrd="0" destOrd="0" parTransId="{8DAA3570-A76E-4B80-9863-528418C3E722}" sibTransId="{D78C6BDB-C994-4DCF-B106-60BB181BC506}"/>
    <dgm:cxn modelId="{5BF614A1-6CBA-43E4-9759-F09D6C0927D6}" srcId="{B74E0F72-4409-49B9-B114-5220B02CD050}" destId="{60F931F6-E480-4558-B888-842D9671EC3C}" srcOrd="0" destOrd="0" parTransId="{01643F78-F611-4173-971C-D7B3AD981ED7}" sibTransId="{C7AB7A5E-BABC-4F9F-9904-171F44C7EB29}"/>
    <dgm:cxn modelId="{4BF08659-F209-4FD1-8EB1-D55F03C3C882}" type="presParOf" srcId="{59780470-50E3-460C-98AF-439E2F828827}" destId="{0C9F6F9B-97B9-4A72-A30D-F26F3FFCDD9E}" srcOrd="0" destOrd="0" presId="urn:microsoft.com/office/officeart/2005/8/layout/hList1"/>
    <dgm:cxn modelId="{D38DB964-5813-49DD-8D44-4C16A37365CC}" type="presParOf" srcId="{0C9F6F9B-97B9-4A72-A30D-F26F3FFCDD9E}" destId="{AC8257A8-A6AE-40C2-8EB3-2B4C163331BB}" srcOrd="0" destOrd="0" presId="urn:microsoft.com/office/officeart/2005/8/layout/hList1"/>
    <dgm:cxn modelId="{9EB11654-8297-49F7-AFFF-D0C2DFC5B4A4}" type="presParOf" srcId="{0C9F6F9B-97B9-4A72-A30D-F26F3FFCDD9E}" destId="{C8807462-F33A-43D4-80DE-3C3A69BD77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0"/>
          <a:ext cx="7827640" cy="1213447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7827640" cy="1213447"/>
      </dsp:txXfrm>
    </dsp:sp>
    <dsp:sp modelId="{C8807462-F33A-43D4-80DE-3C3A69BD774F}">
      <dsp:nvSpPr>
        <dsp:cNvPr id="0" name=""/>
        <dsp:cNvSpPr/>
      </dsp:nvSpPr>
      <dsp:spPr>
        <a:xfrm>
          <a:off x="0" y="1179685"/>
          <a:ext cx="7827640" cy="2591842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lvl="1" indent="-2160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/>
            <a:t>Ж.П. транспорт – инфраструктура и подвижен състав</a:t>
          </a:r>
          <a:endParaRPr lang="bg-BG" sz="2600" kern="1200" dirty="0"/>
        </a:p>
        <a:p>
          <a:pPr marL="216000" lvl="1" indent="-2160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/>
            <a:t>Пътища – магистрали, пътища І-ви клас</a:t>
          </a:r>
          <a:endParaRPr lang="bg-BG" sz="2600" kern="1200" dirty="0">
            <a:solidFill>
              <a:schemeClr val="tx1"/>
            </a:solidFill>
          </a:endParaRPr>
        </a:p>
        <a:p>
          <a:pPr marL="216000" lvl="1" indent="-2160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>
              <a:solidFill>
                <a:schemeClr val="tx1"/>
              </a:solidFill>
            </a:rPr>
            <a:t>Метро - </a:t>
          </a:r>
          <a:r>
            <a:rPr lang="bg-BG" sz="2600" kern="1200" dirty="0" smtClean="0"/>
            <a:t>инфраструктура и подвижен състав</a:t>
          </a:r>
          <a:endParaRPr lang="bg-BG" sz="2600" kern="1200" dirty="0">
            <a:solidFill>
              <a:schemeClr val="tx1"/>
            </a:solidFill>
          </a:endParaRPr>
        </a:p>
        <a:p>
          <a:pPr marL="216000" lvl="1" indent="-2160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>
              <a:solidFill>
                <a:schemeClr val="tx1"/>
              </a:solidFill>
            </a:rPr>
            <a:t>Интермодални терминали</a:t>
          </a:r>
          <a:endParaRPr lang="bg-BG" sz="2600" kern="1200" dirty="0">
            <a:solidFill>
              <a:schemeClr val="tx1"/>
            </a:solidFill>
          </a:endParaRPr>
        </a:p>
      </dsp:txBody>
      <dsp:txXfrm>
        <a:off x="0" y="1179685"/>
        <a:ext cx="7827640" cy="259184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43007"/>
          <a:ext cx="8280920" cy="892800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3007"/>
        <a:ext cx="8280920" cy="892800"/>
      </dsp:txXfrm>
    </dsp:sp>
    <dsp:sp modelId="{C8807462-F33A-43D4-80DE-3C3A69BD774F}">
      <dsp:nvSpPr>
        <dsp:cNvPr id="0" name=""/>
        <dsp:cNvSpPr/>
      </dsp:nvSpPr>
      <dsp:spPr>
        <a:xfrm>
          <a:off x="0" y="906353"/>
          <a:ext cx="8280920" cy="2680492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b="0" kern="1200" dirty="0" smtClean="0"/>
            <a:t>Меки мерки в заетост, образование, предприемачество, обмяна на опит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b="0" kern="1200" dirty="0" smtClean="0"/>
            <a:t>Дребномащабна инфраструктура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Опазване на природното и културното богатство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bg-BG" sz="23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bg-BG" sz="2300" b="0" kern="1200" dirty="0"/>
        </a:p>
      </dsp:txBody>
      <dsp:txXfrm>
        <a:off x="0" y="906353"/>
        <a:ext cx="8280920" cy="268049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166231"/>
          <a:ext cx="8136904" cy="827111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Проекти в сектори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66231"/>
        <a:ext cx="8136904" cy="827111"/>
      </dsp:txXfrm>
    </dsp:sp>
    <dsp:sp modelId="{C8807462-F33A-43D4-80DE-3C3A69BD774F}">
      <dsp:nvSpPr>
        <dsp:cNvPr id="0" name=""/>
        <dsp:cNvSpPr/>
      </dsp:nvSpPr>
      <dsp:spPr>
        <a:xfrm>
          <a:off x="0" y="966056"/>
          <a:ext cx="8136904" cy="2783430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Транспорт – ж.п. проекти и корабоплаване по Дунав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Енергетика - развитие на електроенергийната инфраструктура и газопреносната система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Мерки за по-добър достъп до Интернет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bg-BG" sz="2600" b="0" kern="1200" dirty="0"/>
        </a:p>
      </dsp:txBody>
      <dsp:txXfrm>
        <a:off x="0" y="966056"/>
        <a:ext cx="8136904" cy="278343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62144"/>
          <a:ext cx="7992888" cy="1267200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62144"/>
        <a:ext cx="7992888" cy="1267200"/>
      </dsp:txXfrm>
    </dsp:sp>
    <dsp:sp modelId="{C8807462-F33A-43D4-80DE-3C3A69BD774F}">
      <dsp:nvSpPr>
        <dsp:cNvPr id="0" name=""/>
        <dsp:cNvSpPr/>
      </dsp:nvSpPr>
      <dsp:spPr>
        <a:xfrm>
          <a:off x="0" y="1307880"/>
          <a:ext cx="7992888" cy="1932480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Храна и основни стоки за</a:t>
          </a:r>
          <a:r>
            <a:rPr lang="en-US" sz="2600" kern="1200" dirty="0" smtClean="0"/>
            <a:t> </a:t>
          </a:r>
          <a:r>
            <a:rPr lang="bg-BG" sz="2600" kern="1200" dirty="0" smtClean="0"/>
            <a:t>потребление (дрехи, обувки и други) за най-нуждаещите се лица</a:t>
          </a:r>
          <a:endParaRPr lang="bg-BG" sz="2600" b="0" kern="1200" dirty="0"/>
        </a:p>
      </dsp:txBody>
      <dsp:txXfrm>
        <a:off x="0" y="1307880"/>
        <a:ext cx="7992888" cy="19324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0"/>
          <a:ext cx="8496944" cy="950400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8496944" cy="950400"/>
      </dsp:txXfrm>
    </dsp:sp>
    <dsp:sp modelId="{C8807462-F33A-43D4-80DE-3C3A69BD774F}">
      <dsp:nvSpPr>
        <dsp:cNvPr id="0" name=""/>
        <dsp:cNvSpPr/>
      </dsp:nvSpPr>
      <dsp:spPr>
        <a:xfrm>
          <a:off x="0" y="927311"/>
          <a:ext cx="8496944" cy="2810294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lvl="1" indent="-2160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/>
            <a:t>Води – пречиствателни станции и ВиК</a:t>
          </a:r>
          <a:endParaRPr lang="bg-BG" sz="2600" kern="1200" dirty="0"/>
        </a:p>
        <a:p>
          <a:pPr marL="216000" lvl="1" indent="-2160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/>
            <a:t>Отпадъци – системи за (разделно) събиране на отпадъци, оползотворяване, </a:t>
          </a:r>
          <a:r>
            <a:rPr lang="bg-BG" sz="2600" kern="1200" dirty="0" smtClean="0">
              <a:solidFill>
                <a:schemeClr val="tx1"/>
              </a:solidFill>
            </a:rPr>
            <a:t>завод за боклука на София</a:t>
          </a:r>
          <a:endParaRPr lang="bg-BG" sz="2600" kern="1200" dirty="0">
            <a:solidFill>
              <a:schemeClr val="tx1"/>
            </a:solidFill>
          </a:endParaRPr>
        </a:p>
        <a:p>
          <a:pPr marL="216000" lvl="1" indent="-2160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500" kern="1200" dirty="0" smtClean="0"/>
            <a:t>Натура 2000 и биоразнообразие</a:t>
          </a:r>
          <a:endParaRPr lang="bg-BG" sz="2500" kern="1200" dirty="0"/>
        </a:p>
        <a:p>
          <a:pPr marL="216000" lvl="1" indent="-2160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500" kern="1200" dirty="0" smtClean="0"/>
            <a:t>Защита от наводнения</a:t>
          </a:r>
          <a:endParaRPr lang="bg-BG" sz="2500" kern="1200" dirty="0"/>
        </a:p>
        <a:p>
          <a:pPr marL="216000" lvl="1" indent="-2160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500" kern="1200" dirty="0" smtClean="0"/>
            <a:t>Опазване на въздуха</a:t>
          </a:r>
          <a:endParaRPr lang="bg-BG" sz="2500" kern="1200" dirty="0"/>
        </a:p>
      </dsp:txBody>
      <dsp:txXfrm>
        <a:off x="0" y="927311"/>
        <a:ext cx="8496944" cy="28102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0"/>
          <a:ext cx="8424936" cy="830711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8424936" cy="830711"/>
      </dsp:txXfrm>
    </dsp:sp>
    <dsp:sp modelId="{C8807462-F33A-43D4-80DE-3C3A69BD774F}">
      <dsp:nvSpPr>
        <dsp:cNvPr id="0" name=""/>
        <dsp:cNvSpPr/>
      </dsp:nvSpPr>
      <dsp:spPr>
        <a:xfrm>
          <a:off x="0" y="801625"/>
          <a:ext cx="8424936" cy="3211649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lvl="1" indent="-2160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/>
            <a:t>Енергийна ефективност – публични и жилищни сгради</a:t>
          </a:r>
          <a:endParaRPr lang="bg-BG" sz="2600" kern="1200" dirty="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/>
            <a:t>Болници, ВУЗ-ове, училища, детски градини</a:t>
          </a:r>
          <a:endParaRPr lang="bg-BG" sz="2600" kern="1200" dirty="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/>
            <a:t>Градска среда – благоустрояване </a:t>
          </a:r>
          <a:endParaRPr lang="bg-BG" sz="2600" kern="1200" dirty="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/>
            <a:t>Опазване и развитие на културно-исторически паметници</a:t>
          </a:r>
          <a:endParaRPr lang="bg-BG" sz="2600" kern="1200" dirty="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/>
            <a:t>Пътища 1, 2 и 3-ти клас</a:t>
          </a:r>
          <a:endParaRPr lang="bg-BG" sz="2600" kern="1200" dirty="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600" kern="1200" dirty="0" smtClean="0"/>
            <a:t>Градски транспорт</a:t>
          </a:r>
          <a:endParaRPr lang="bg-BG" sz="2600" kern="1200" dirty="0"/>
        </a:p>
      </dsp:txBody>
      <dsp:txXfrm>
        <a:off x="0" y="801625"/>
        <a:ext cx="8424936" cy="32116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85925"/>
          <a:ext cx="7971656" cy="825045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85925"/>
        <a:ext cx="7971656" cy="825045"/>
      </dsp:txXfrm>
    </dsp:sp>
    <dsp:sp modelId="{C8807462-F33A-43D4-80DE-3C3A69BD774F}">
      <dsp:nvSpPr>
        <dsp:cNvPr id="0" name=""/>
        <dsp:cNvSpPr/>
      </dsp:nvSpPr>
      <dsp:spPr>
        <a:xfrm>
          <a:off x="0" y="913071"/>
          <a:ext cx="7971656" cy="2854800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Насочени към:</a:t>
          </a:r>
          <a:endParaRPr lang="bg-BG" sz="260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Бизнеса и предприятията;</a:t>
          </a:r>
          <a:endParaRPr lang="bg-BG" sz="260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Иновации;</a:t>
          </a:r>
          <a:endParaRPr lang="bg-BG" sz="260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Нови технологии;</a:t>
          </a:r>
          <a:endParaRPr lang="bg-BG" sz="260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Енергийна ефективност; </a:t>
          </a:r>
          <a:endParaRPr lang="bg-BG" sz="260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Навлизане на международни пазари</a:t>
          </a:r>
          <a:endParaRPr lang="bg-BG" sz="2600" kern="1200" dirty="0"/>
        </a:p>
      </dsp:txBody>
      <dsp:txXfrm>
        <a:off x="0" y="913071"/>
        <a:ext cx="7971656" cy="2854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0"/>
          <a:ext cx="8352928" cy="1183984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8352928" cy="1183984"/>
      </dsp:txXfrm>
    </dsp:sp>
    <dsp:sp modelId="{C8807462-F33A-43D4-80DE-3C3A69BD774F}">
      <dsp:nvSpPr>
        <dsp:cNvPr id="0" name=""/>
        <dsp:cNvSpPr/>
      </dsp:nvSpPr>
      <dsp:spPr>
        <a:xfrm>
          <a:off x="0" y="1193058"/>
          <a:ext cx="8352928" cy="2983405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2600" kern="1200" dirty="0" smtClean="0"/>
            <a:t>Мерки за заетост – посреднически услуги, обучения, стажове, предприемачество</a:t>
          </a:r>
          <a:r>
            <a:rPr lang="bg-BG" sz="2600" kern="1200" dirty="0" smtClean="0"/>
            <a:t>;</a:t>
          </a:r>
          <a:endParaRPr lang="bg-BG" sz="260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Мерки за качествени </a:t>
          </a:r>
          <a:r>
            <a:rPr lang="ru-RU" sz="2600" kern="1200" dirty="0" smtClean="0"/>
            <a:t>социални и здравни услуги, деинституционализация на деца и възрастни</a:t>
          </a:r>
          <a:r>
            <a:rPr lang="bg-BG" sz="2600" kern="1200" dirty="0" smtClean="0"/>
            <a:t>;</a:t>
          </a:r>
          <a:endParaRPr lang="bg-BG" sz="260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2600" kern="1200" dirty="0" smtClean="0"/>
            <a:t>Подкрепа за институциите и партньорите в сферата на пазара на труда, социалното включване и здравеопазването</a:t>
          </a:r>
          <a:endParaRPr lang="bg-BG" sz="2600" kern="1200" dirty="0"/>
        </a:p>
      </dsp:txBody>
      <dsp:txXfrm>
        <a:off x="0" y="1193058"/>
        <a:ext cx="8352928" cy="298340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0"/>
          <a:ext cx="7971656" cy="979200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7971656" cy="979200"/>
      </dsp:txXfrm>
    </dsp:sp>
    <dsp:sp modelId="{C8807462-F33A-43D4-80DE-3C3A69BD774F}">
      <dsp:nvSpPr>
        <dsp:cNvPr id="0" name=""/>
        <dsp:cNvSpPr/>
      </dsp:nvSpPr>
      <dsp:spPr>
        <a:xfrm>
          <a:off x="0" y="933954"/>
          <a:ext cx="7971656" cy="3191356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Развитие на науката;</a:t>
          </a:r>
          <a:endParaRPr lang="bg-BG" sz="260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Развитие на качествено образование на всички нива;</a:t>
          </a:r>
          <a:endParaRPr lang="bg-BG" sz="260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Намаляване на ранното отпадане от училище и образователна интеграция на малцинствени групи; </a:t>
          </a:r>
          <a:endParaRPr lang="bg-BG" sz="260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Учене през целия живот</a:t>
          </a:r>
          <a:endParaRPr lang="bg-BG" sz="260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bg-BG" sz="2600" kern="1200" dirty="0"/>
        </a:p>
      </dsp:txBody>
      <dsp:txXfrm>
        <a:off x="0" y="933954"/>
        <a:ext cx="7971656" cy="319135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71790"/>
          <a:ext cx="8352928" cy="829811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71790"/>
        <a:ext cx="8352928" cy="829811"/>
      </dsp:txXfrm>
    </dsp:sp>
    <dsp:sp modelId="{C8807462-F33A-43D4-80DE-3C3A69BD774F}">
      <dsp:nvSpPr>
        <dsp:cNvPr id="0" name=""/>
        <dsp:cNvSpPr/>
      </dsp:nvSpPr>
      <dsp:spPr>
        <a:xfrm>
          <a:off x="0" y="874226"/>
          <a:ext cx="8352928" cy="3068909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b="0" kern="1200" dirty="0" smtClean="0"/>
            <a:t>Комплексно административно обслужване и намаляване на административната тежест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b="0" kern="1200" dirty="0" smtClean="0"/>
            <a:t>Управление на човешките ресурси в администрацията и съдебната система;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b="0" kern="1200" dirty="0" smtClean="0"/>
            <a:t>Електронно управление – </a:t>
          </a:r>
          <a:r>
            <a:rPr lang="bg-BG" sz="2600" kern="1200" dirty="0" smtClean="0"/>
            <a:t>е-здравеопазване, е-образование, е-обществени поръчки, е-митници и е-идентификация, </a:t>
          </a:r>
          <a:r>
            <a:rPr lang="bg-BG" sz="2600" b="0" kern="1200" dirty="0" smtClean="0"/>
            <a:t>е-правосъдие</a:t>
          </a:r>
          <a:endParaRPr lang="bg-BG" sz="2600" b="0" kern="1200" dirty="0"/>
        </a:p>
      </dsp:txBody>
      <dsp:txXfrm>
        <a:off x="0" y="874226"/>
        <a:ext cx="8352928" cy="306890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0"/>
          <a:ext cx="8280920" cy="950400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8280920" cy="950400"/>
      </dsp:txXfrm>
    </dsp:sp>
    <dsp:sp modelId="{C8807462-F33A-43D4-80DE-3C3A69BD774F}">
      <dsp:nvSpPr>
        <dsp:cNvPr id="0" name=""/>
        <dsp:cNvSpPr/>
      </dsp:nvSpPr>
      <dsp:spPr>
        <a:xfrm>
          <a:off x="0" y="917696"/>
          <a:ext cx="8280920" cy="3186758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Биологично земеделие, животновъдство, овощарство, зеленчукопроизводство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altLang="bg-BG" sz="2600" b="0" kern="1200" dirty="0" smtClean="0"/>
            <a:t>Основни услуги за хората -  здравеопазване, образование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altLang="bg-BG" sz="2600" b="0" kern="1200" dirty="0" smtClean="0"/>
            <a:t>Публична инфраструктура – пътища, ВиК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altLang="bg-BG" sz="2600" b="0" kern="1200" dirty="0" smtClean="0"/>
            <a:t>Стартова помощ за предприемачество, диверсификация</a:t>
          </a:r>
          <a:endParaRPr lang="bg-BG" sz="2600" b="0" kern="1200" dirty="0"/>
        </a:p>
      </dsp:txBody>
      <dsp:txXfrm>
        <a:off x="0" y="917696"/>
        <a:ext cx="8280920" cy="31867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257A8-A6AE-40C2-8EB3-2B4C163331BB}">
      <dsp:nvSpPr>
        <dsp:cNvPr id="0" name=""/>
        <dsp:cNvSpPr/>
      </dsp:nvSpPr>
      <dsp:spPr>
        <a:xfrm>
          <a:off x="0" y="44281"/>
          <a:ext cx="8136904" cy="1008000"/>
        </a:xfrm>
        <a:prstGeom prst="rect">
          <a:avLst/>
        </a:prstGeom>
        <a:solidFill>
          <a:srgbClr val="568EE0"/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Основни дейности</a:t>
          </a:r>
          <a:endParaRPr lang="bg-BG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4281"/>
        <a:ext cx="8136904" cy="1008000"/>
      </dsp:txXfrm>
    </dsp:sp>
    <dsp:sp modelId="{C8807462-F33A-43D4-80DE-3C3A69BD774F}">
      <dsp:nvSpPr>
        <dsp:cNvPr id="0" name=""/>
        <dsp:cNvSpPr/>
      </dsp:nvSpPr>
      <dsp:spPr>
        <a:xfrm>
          <a:off x="0" y="1019028"/>
          <a:ext cx="8136904" cy="3074399"/>
        </a:xfrm>
        <a:prstGeom prst="rect">
          <a:avLst/>
        </a:prstGeom>
        <a:solidFill>
          <a:srgbClr val="568EE0">
            <a:alpha val="30000"/>
          </a:srgb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altLang="bg-BG" sz="2600" b="0" kern="1200" dirty="0" smtClean="0"/>
            <a:t>Подобряване на риболовния флот и условията за работа на рибарите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altLang="bg-BG" sz="2600" b="0" kern="1200" dirty="0" smtClean="0"/>
            <a:t>Развитие на аквакултурите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altLang="bg-BG" sz="2600" b="0" kern="1200" dirty="0" smtClean="0"/>
            <a:t>Подобряване на условията за преработка и продажба на риба и рибни продукти</a:t>
          </a:r>
          <a:endParaRPr lang="bg-BG" sz="2600" b="0" kern="1200" dirty="0"/>
        </a:p>
        <a:p>
          <a:pPr marL="216000" marR="0" lvl="1" indent="-216000" algn="l" defTabSz="977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bg-BG" sz="2600" kern="1200" dirty="0" smtClean="0"/>
            <a:t>Реконструкция и модернизация на рибарски пристанища и лодкостоянки</a:t>
          </a:r>
          <a:endParaRPr lang="bg-BG" sz="2600" b="0" kern="1200" dirty="0"/>
        </a:p>
      </dsp:txBody>
      <dsp:txXfrm>
        <a:off x="0" y="1019028"/>
        <a:ext cx="8136904" cy="3074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953DB-A536-42FF-A95B-E79FD9408CB7}" type="datetimeFigureOut">
              <a:rPr lang="bg-BG" smtClean="0"/>
              <a:t>8.4.2014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4BF57-F476-414D-9B20-08B418776C6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246744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09660-C990-4BB9-AD9E-929EC0CCFEB2}" type="datetimeFigureOut">
              <a:rPr lang="bg-BG" smtClean="0"/>
              <a:t>8.4.2014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5E819A-78D3-462A-8981-CBAAA9D56C4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229954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609968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32557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633242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05667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73304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14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289149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15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736988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16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29730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98285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32006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7278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8337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9020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02963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24470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E819A-78D3-462A-8981-CBAAA9D56C4A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34367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7A52-D4F2-46BA-8D39-CCF2839DFA29}" type="datetime1">
              <a:rPr lang="bg-BG" smtClean="0"/>
              <a:t>8.4.2014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1A592-837D-4A91-BBF5-CB3172FE9C46}" type="datetime1">
              <a:rPr lang="bg-BG" smtClean="0"/>
              <a:t>8.4.2014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22A8-9652-4C40-AF37-103E61188B87}" type="datetime1">
              <a:rPr lang="bg-BG" smtClean="0"/>
              <a:t>8.4.2014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4E87-CD7F-4EB1-A3D5-3CDFEBBE643E}" type="datetime1">
              <a:rPr lang="bg-BG" smtClean="0"/>
              <a:t>8.4.2014 г.</a:t>
            </a:fld>
            <a:endParaRPr lang="bg-BG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27B9-C1FE-4B04-ACBC-75B5379F8EA6}" type="datetime1">
              <a:rPr lang="bg-BG" smtClean="0"/>
              <a:t>8.4.2014 г.</a:t>
            </a:fld>
            <a:endParaRPr lang="bg-BG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18F-A418-4853-8950-B0BAB66B65E3}" type="datetime1">
              <a:rPr lang="bg-BG" smtClean="0"/>
              <a:t>8.4.2014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7C5C-E44F-4B4B-B13B-DD0BD58C6FFB}" type="datetime1">
              <a:rPr lang="bg-BG" smtClean="0"/>
              <a:t>8.4.2014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159BA-1691-4F7A-B65C-3FBE353A402F}" type="datetime1">
              <a:rPr lang="bg-BG" smtClean="0"/>
              <a:t>8.4.2014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733D4-13E2-47EB-9D89-6879EF19558A}" type="datetime1">
              <a:rPr lang="bg-BG" smtClean="0"/>
              <a:t>8.4.2014 г.</a:t>
            </a:fld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7B419B-2323-4249-AF4C-486E164F655B}" type="datetime1">
              <a:rPr lang="bg-BG" smtClean="0"/>
              <a:t>8.4.2014 г.</a:t>
            </a:fld>
            <a:endParaRPr lang="bg-BG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E452A-106A-4845-9138-925C2A9EF63A}" type="datetime1">
              <a:rPr lang="bg-BG" smtClean="0"/>
              <a:t>8.4.2014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B2A60AB-BD10-4226-BF83-0E195F23D482}" type="slidenum">
              <a:rPr lang="bg-BG" smtClean="0"/>
              <a:t>‹#›</a:t>
            </a:fld>
            <a:endParaRPr lang="bg-BG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C4875B1-2ADB-418B-8D4B-2695D993D7E5}" type="datetime1">
              <a:rPr lang="bg-BG" smtClean="0"/>
              <a:t>8.4.2014 г.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2198" y="1844824"/>
            <a:ext cx="7235981" cy="3240360"/>
          </a:xfrm>
        </p:spPr>
        <p:txBody>
          <a:bodyPr/>
          <a:lstStyle/>
          <a:p>
            <a:pPr algn="ctr"/>
            <a:r>
              <a:rPr lang="bg-BG" sz="4800" dirty="0" smtClean="0">
                <a:solidFill>
                  <a:schemeClr val="tx2"/>
                </a:solidFill>
              </a:rPr>
              <a:t>Финансово разпределение</a:t>
            </a:r>
            <a:r>
              <a:rPr lang="en-GB" sz="4800" dirty="0" smtClean="0">
                <a:solidFill>
                  <a:schemeClr val="tx2"/>
                </a:solidFill>
              </a:rPr>
              <a:t/>
            </a:r>
            <a:br>
              <a:rPr lang="en-GB" sz="4800" dirty="0" smtClean="0">
                <a:solidFill>
                  <a:schemeClr val="tx2"/>
                </a:solidFill>
              </a:rPr>
            </a:br>
            <a:r>
              <a:rPr lang="bg-BG" sz="4800" dirty="0" smtClean="0">
                <a:solidFill>
                  <a:schemeClr val="tx2"/>
                </a:solidFill>
              </a:rPr>
              <a:t>на средствата от ЕС  </a:t>
            </a:r>
            <a:br>
              <a:rPr lang="bg-BG" sz="4800" dirty="0" smtClean="0">
                <a:solidFill>
                  <a:schemeClr val="tx2"/>
                </a:solidFill>
              </a:rPr>
            </a:br>
            <a:r>
              <a:rPr lang="bg-BG" sz="4800" dirty="0" smtClean="0">
                <a:solidFill>
                  <a:schemeClr val="tx2"/>
                </a:solidFill>
              </a:rPr>
              <a:t>2014-2020</a:t>
            </a:r>
            <a:endParaRPr lang="bg-BG" sz="4800" dirty="0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970" y="12700"/>
            <a:ext cx="6548438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01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188526"/>
              </p:ext>
            </p:extLst>
          </p:nvPr>
        </p:nvGraphicFramePr>
        <p:xfrm>
          <a:off x="539552" y="2033736"/>
          <a:ext cx="8352928" cy="3987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676456" cy="1143000"/>
          </a:xfrm>
        </p:spPr>
        <p:txBody>
          <a:bodyPr/>
          <a:lstStyle/>
          <a:p>
            <a:pPr algn="ctr"/>
            <a:r>
              <a:rPr lang="bg-BG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Оперативна програма „Добро управление“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10</a:t>
            </a:fld>
            <a:endParaRPr lang="bg-BG" dirty="0"/>
          </a:p>
        </p:txBody>
      </p:sp>
      <p:sp>
        <p:nvSpPr>
          <p:cNvPr id="8" name="Rectangle 7"/>
          <p:cNvSpPr/>
          <p:nvPr/>
        </p:nvSpPr>
        <p:spPr>
          <a:xfrm>
            <a:off x="3221596" y="1484784"/>
            <a:ext cx="2952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g-BG" sz="3200" b="1" dirty="0" smtClean="0">
                <a:solidFill>
                  <a:srgbClr val="8E0000"/>
                </a:solidFill>
              </a:rPr>
              <a:t>285 </a:t>
            </a:r>
            <a:r>
              <a:rPr lang="bg-BG" sz="3200" b="1" dirty="0">
                <a:solidFill>
                  <a:srgbClr val="8E0000"/>
                </a:solidFill>
              </a:rPr>
              <a:t>млн. евро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535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70945"/>
              </p:ext>
            </p:extLst>
          </p:nvPr>
        </p:nvGraphicFramePr>
        <p:xfrm>
          <a:off x="539552" y="1772817"/>
          <a:ext cx="8280920" cy="4104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676456" cy="1008112"/>
          </a:xfrm>
        </p:spPr>
        <p:txBody>
          <a:bodyPr/>
          <a:lstStyle/>
          <a:p>
            <a:pPr algn="ctr"/>
            <a:r>
              <a:rPr lang="bg-BG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Програма за развитие на селските райони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11</a:t>
            </a:fld>
            <a:endParaRPr lang="bg-BG" dirty="0"/>
          </a:p>
        </p:txBody>
      </p:sp>
      <p:sp>
        <p:nvSpPr>
          <p:cNvPr id="8" name="Rectangle 7"/>
          <p:cNvSpPr/>
          <p:nvPr/>
        </p:nvSpPr>
        <p:spPr>
          <a:xfrm>
            <a:off x="1853444" y="1196752"/>
            <a:ext cx="5688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g-BG" sz="3200" b="1" dirty="0" smtClean="0">
                <a:solidFill>
                  <a:srgbClr val="8E0000"/>
                </a:solidFill>
              </a:rPr>
              <a:t>2 339 </a:t>
            </a:r>
            <a:r>
              <a:rPr lang="bg-BG" sz="3200" b="1" dirty="0">
                <a:solidFill>
                  <a:srgbClr val="8E0000"/>
                </a:solidFill>
              </a:rPr>
              <a:t>млн. </a:t>
            </a:r>
            <a:r>
              <a:rPr lang="bg-BG" sz="3200" b="1" dirty="0" smtClean="0">
                <a:solidFill>
                  <a:srgbClr val="8E0000"/>
                </a:solidFill>
              </a:rPr>
              <a:t>евро </a:t>
            </a:r>
            <a:endParaRPr lang="bg-BG" sz="3200" b="1" dirty="0">
              <a:solidFill>
                <a:srgbClr val="8E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548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591425"/>
              </p:ext>
            </p:extLst>
          </p:nvPr>
        </p:nvGraphicFramePr>
        <p:xfrm>
          <a:off x="683568" y="1772816"/>
          <a:ext cx="8136904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676456" cy="936104"/>
          </a:xfrm>
        </p:spPr>
        <p:txBody>
          <a:bodyPr/>
          <a:lstStyle/>
          <a:p>
            <a:pPr algn="ctr"/>
            <a:r>
              <a:rPr lang="bg-BG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Програма за морско дело и рибарство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12</a:t>
            </a:fld>
            <a:endParaRPr lang="bg-BG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77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9707435"/>
              </p:ext>
            </p:extLst>
          </p:nvPr>
        </p:nvGraphicFramePr>
        <p:xfrm>
          <a:off x="539552" y="2276872"/>
          <a:ext cx="8280920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676456" cy="1143000"/>
          </a:xfrm>
        </p:spPr>
        <p:txBody>
          <a:bodyPr/>
          <a:lstStyle/>
          <a:p>
            <a:pPr algn="ctr"/>
            <a:r>
              <a:rPr lang="bg-BG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Европейско териториално сътрудничество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13</a:t>
            </a:fld>
            <a:endParaRPr lang="bg-BG" dirty="0"/>
          </a:p>
        </p:txBody>
      </p:sp>
      <p:sp>
        <p:nvSpPr>
          <p:cNvPr id="8" name="Rectangle 7"/>
          <p:cNvSpPr/>
          <p:nvPr/>
        </p:nvSpPr>
        <p:spPr>
          <a:xfrm>
            <a:off x="1853444" y="1746394"/>
            <a:ext cx="5688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g-BG" sz="3200" b="1" dirty="0" smtClean="0">
                <a:solidFill>
                  <a:srgbClr val="8E0000"/>
                </a:solidFill>
              </a:rPr>
              <a:t>165 </a:t>
            </a:r>
            <a:r>
              <a:rPr lang="bg-BG" sz="3200" b="1" dirty="0">
                <a:solidFill>
                  <a:srgbClr val="8E0000"/>
                </a:solidFill>
              </a:rPr>
              <a:t>млн. </a:t>
            </a:r>
            <a:r>
              <a:rPr lang="bg-BG" sz="3200" b="1" dirty="0" smtClean="0">
                <a:solidFill>
                  <a:srgbClr val="8E0000"/>
                </a:solidFill>
              </a:rPr>
              <a:t>евро</a:t>
            </a:r>
            <a:endParaRPr lang="bg-BG" sz="3200" b="1" dirty="0">
              <a:solidFill>
                <a:srgbClr val="8E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882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883754"/>
              </p:ext>
            </p:extLst>
          </p:nvPr>
        </p:nvGraphicFramePr>
        <p:xfrm>
          <a:off x="683568" y="1988840"/>
          <a:ext cx="8136904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676456" cy="792088"/>
          </a:xfrm>
        </p:spPr>
        <p:txBody>
          <a:bodyPr/>
          <a:lstStyle/>
          <a:p>
            <a:pPr algn="ctr"/>
            <a:r>
              <a:rPr lang="bg-BG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Механизъм за свързване на Европа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14</a:t>
            </a:fld>
            <a:endParaRPr lang="bg-BG" dirty="0"/>
          </a:p>
        </p:txBody>
      </p:sp>
      <p:sp>
        <p:nvSpPr>
          <p:cNvPr id="8" name="Rectangle 7"/>
          <p:cNvSpPr/>
          <p:nvPr/>
        </p:nvSpPr>
        <p:spPr>
          <a:xfrm>
            <a:off x="1853444" y="1512243"/>
            <a:ext cx="5688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g-BG" sz="3200" b="1" dirty="0" smtClean="0">
                <a:solidFill>
                  <a:srgbClr val="8E0000"/>
                </a:solidFill>
              </a:rPr>
              <a:t>406 </a:t>
            </a:r>
            <a:r>
              <a:rPr lang="bg-BG" sz="3200" b="1" dirty="0">
                <a:solidFill>
                  <a:srgbClr val="8E0000"/>
                </a:solidFill>
              </a:rPr>
              <a:t>млн. </a:t>
            </a:r>
            <a:r>
              <a:rPr lang="bg-BG" sz="3200" b="1" dirty="0" smtClean="0">
                <a:solidFill>
                  <a:srgbClr val="8E0000"/>
                </a:solidFill>
              </a:rPr>
              <a:t>евро</a:t>
            </a:r>
            <a:endParaRPr lang="bg-BG" sz="3200" b="1" dirty="0">
              <a:solidFill>
                <a:srgbClr val="8E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647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676456" cy="1008112"/>
          </a:xfrm>
        </p:spPr>
        <p:txBody>
          <a:bodyPr/>
          <a:lstStyle/>
          <a:p>
            <a:pPr algn="ctr"/>
            <a:r>
              <a:rPr lang="bg-BG" sz="3600" b="0" dirty="0"/>
              <a:t/>
            </a:r>
            <a:br>
              <a:rPr lang="bg-BG" sz="3600" b="0" dirty="0"/>
            </a:br>
            <a:r>
              <a:rPr lang="bg-BG" sz="3600" b="0" dirty="0"/>
              <a:t/>
            </a:r>
            <a:br>
              <a:rPr lang="bg-BG" sz="3600" b="0" dirty="0"/>
            </a:br>
            <a:r>
              <a:rPr lang="ru-RU" sz="3600" b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Фонд </a:t>
            </a:r>
            <a:r>
              <a:rPr lang="ru-RU" sz="3600" b="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 европейско подпомагане на най-нуждаещите се лица 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15</a:t>
            </a:fld>
            <a:endParaRPr lang="bg-BG" dirty="0"/>
          </a:p>
        </p:txBody>
      </p:sp>
      <p:sp>
        <p:nvSpPr>
          <p:cNvPr id="8" name="Rectangle 7"/>
          <p:cNvSpPr/>
          <p:nvPr/>
        </p:nvSpPr>
        <p:spPr>
          <a:xfrm>
            <a:off x="1853444" y="1537628"/>
            <a:ext cx="5688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g-BG" sz="2800" b="1" dirty="0" smtClean="0">
                <a:solidFill>
                  <a:srgbClr val="8E0000"/>
                </a:solidFill>
              </a:rPr>
              <a:t>104 </a:t>
            </a:r>
            <a:r>
              <a:rPr lang="bg-BG" sz="2800" b="1" dirty="0">
                <a:solidFill>
                  <a:srgbClr val="8E0000"/>
                </a:solidFill>
              </a:rPr>
              <a:t>млн. </a:t>
            </a:r>
            <a:r>
              <a:rPr lang="bg-BG" sz="2800" b="1" dirty="0" smtClean="0">
                <a:solidFill>
                  <a:srgbClr val="8E0000"/>
                </a:solidFill>
              </a:rPr>
              <a:t>евро </a:t>
            </a:r>
            <a:endParaRPr lang="bg-BG" sz="2800" b="1" dirty="0">
              <a:solidFill>
                <a:srgbClr val="8E0000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457300"/>
              </p:ext>
            </p:extLst>
          </p:nvPr>
        </p:nvGraphicFramePr>
        <p:xfrm>
          <a:off x="683568" y="2204864"/>
          <a:ext cx="7992888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1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239000" cy="1008112"/>
          </a:xfrm>
        </p:spPr>
        <p:txBody>
          <a:bodyPr/>
          <a:lstStyle/>
          <a:p>
            <a:pPr algn="ctr"/>
            <a:r>
              <a:rPr lang="bg-BG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Какво предстои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00808"/>
            <a:ext cx="7971656" cy="4419600"/>
          </a:xfrm>
        </p:spPr>
        <p:txBody>
          <a:bodyPr>
            <a:normAutofit/>
          </a:bodyPr>
          <a:lstStyle/>
          <a:p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Споразумение  за партньорство  </a:t>
            </a:r>
            <a:r>
              <a:rPr lang="bg-BG" dirty="0" smtClean="0"/>
              <a:t>- </a:t>
            </a:r>
            <a:r>
              <a:rPr lang="bg-BG" sz="2400" dirty="0" smtClean="0"/>
              <a:t>официално </a:t>
            </a:r>
            <a:r>
              <a:rPr lang="bg-BG" sz="2400" dirty="0"/>
              <a:t>изпращане </a:t>
            </a:r>
            <a:r>
              <a:rPr lang="bg-BG" sz="2400" b="1" dirty="0" smtClean="0"/>
              <a:t>края на март 2014 г.</a:t>
            </a:r>
          </a:p>
          <a:p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Оперативни програми </a:t>
            </a:r>
            <a:r>
              <a:rPr lang="bg-BG" dirty="0" smtClean="0"/>
              <a:t>– </a:t>
            </a:r>
            <a:r>
              <a:rPr lang="bg-BG" sz="2400" dirty="0" smtClean="0"/>
              <a:t>официално изпращане до </a:t>
            </a:r>
            <a:r>
              <a:rPr lang="bg-BG" sz="2400" b="1" dirty="0"/>
              <a:t>края на юни 2014 г</a:t>
            </a:r>
            <a:r>
              <a:rPr lang="bg-BG" sz="2400" b="1" dirty="0" smtClean="0"/>
              <a:t>.</a:t>
            </a:r>
            <a:endParaRPr lang="bg-BG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bg-B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Нормативна рамка</a:t>
            </a:r>
          </a:p>
          <a:p>
            <a:pPr lvl="1"/>
            <a:r>
              <a:rPr lang="bg-BG" sz="2400" dirty="0" smtClean="0">
                <a:solidFill>
                  <a:schemeClr val="tx2">
                    <a:lumMod val="75000"/>
                  </a:schemeClr>
                </a:solidFill>
              </a:rPr>
              <a:t>Приемане на основните постановления в началото на </a:t>
            </a:r>
            <a:r>
              <a:rPr lang="bg-BG" sz="2400" b="1" dirty="0" smtClean="0">
                <a:solidFill>
                  <a:schemeClr val="tx2">
                    <a:lumMod val="75000"/>
                  </a:schemeClr>
                </a:solidFill>
              </a:rPr>
              <a:t>април 2014 </a:t>
            </a:r>
            <a:r>
              <a:rPr lang="bg-BG" sz="2400" dirty="0" smtClean="0">
                <a:solidFill>
                  <a:schemeClr val="tx2">
                    <a:lumMod val="75000"/>
                  </a:schemeClr>
                </a:solidFill>
              </a:rPr>
              <a:t>– БФП, комитети за наблюдение, избор на изпълнители;</a:t>
            </a:r>
          </a:p>
          <a:p>
            <a:pPr lvl="1"/>
            <a:r>
              <a:rPr lang="bg-BG" sz="2400" dirty="0" smtClean="0">
                <a:solidFill>
                  <a:schemeClr val="tx2">
                    <a:lumMod val="75000"/>
                  </a:schemeClr>
                </a:solidFill>
              </a:rPr>
              <a:t>Допустимост на разходите – </a:t>
            </a:r>
            <a:r>
              <a:rPr lang="bg-BG" sz="2400" b="1" dirty="0" smtClean="0">
                <a:solidFill>
                  <a:schemeClr val="tx2">
                    <a:lumMod val="75000"/>
                  </a:schemeClr>
                </a:solidFill>
              </a:rPr>
              <a:t>май 2014</a:t>
            </a:r>
            <a:r>
              <a:rPr lang="bg-BG" sz="24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  <a:endParaRPr lang="bg-BG" sz="2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16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9516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9599110"/>
              </p:ext>
            </p:extLst>
          </p:nvPr>
        </p:nvGraphicFramePr>
        <p:xfrm>
          <a:off x="755576" y="1628800"/>
          <a:ext cx="7344816" cy="4243679"/>
        </p:xfrm>
        <a:graphic>
          <a:graphicData uri="http://schemas.openxmlformats.org/drawingml/2006/table">
            <a:tbl>
              <a:tblPr/>
              <a:tblGrid>
                <a:gridCol w="5544616"/>
                <a:gridCol w="1800200"/>
              </a:tblGrid>
              <a:tr h="283664">
                <a:tc>
                  <a:txBody>
                    <a:bodyPr/>
                    <a:lstStyle/>
                    <a:p>
                      <a:pPr algn="l" fontAlgn="ctr"/>
                      <a:endParaRPr lang="bg-BG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млн. евро</a:t>
                      </a:r>
                      <a:endParaRPr lang="bg-BG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5024">
                <a:tc>
                  <a:txBody>
                    <a:bodyPr/>
                    <a:lstStyle/>
                    <a:p>
                      <a:pPr algn="l" fontAlgn="ctr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Европейско финансиране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95488">
                <a:tc>
                  <a:txBody>
                    <a:bodyPr/>
                    <a:lstStyle/>
                    <a:p>
                      <a:pPr algn="l" fontAlgn="ctr"/>
                      <a:r>
                        <a:rPr lang="bg-BG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7-те оперативни програми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</a:t>
                      </a:r>
                      <a:r>
                        <a:rPr lang="bg-BG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7695">
                <a:tc>
                  <a:txBody>
                    <a:bodyPr/>
                    <a:lstStyle/>
                    <a:p>
                      <a:pPr algn="l" fontAlgn="ctr"/>
                      <a:r>
                        <a:rPr lang="bg-BG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Механизъм за свързване</a:t>
                      </a:r>
                      <a:r>
                        <a:rPr lang="bg-BG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на Европа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406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7695">
                <a:tc>
                  <a:txBody>
                    <a:bodyPr/>
                    <a:lstStyle/>
                    <a:p>
                      <a:pPr algn="l" fontAlgn="ctr"/>
                      <a:r>
                        <a:rPr lang="bg-BG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Европейско териториално сътрудничество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76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dirty="0" smtClean="0"/>
                        <a:t>Фонд за европейско подпомагане на най-нуждаещите се лица 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7695">
                <a:tc>
                  <a:txBody>
                    <a:bodyPr/>
                    <a:lstStyle/>
                    <a:p>
                      <a:pPr algn="l" fontAlgn="ctr"/>
                      <a:r>
                        <a:rPr lang="bg-BG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Обща</a:t>
                      </a:r>
                      <a:r>
                        <a:rPr lang="bg-BG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земеделска политика и обща политика по рибарство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над</a:t>
                      </a:r>
                      <a:r>
                        <a:rPr lang="bg-BG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</a:t>
                      </a:r>
                      <a:r>
                        <a:rPr lang="bg-BG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600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5758"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Общо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над 15 69</a:t>
                      </a:r>
                      <a:r>
                        <a:rPr lang="en-GB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bg-BG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7695">
                <a:tc gridSpan="2">
                  <a:txBody>
                    <a:bodyPr/>
                    <a:lstStyle/>
                    <a:p>
                      <a:pPr algn="l" fontAlgn="ctr"/>
                      <a:endParaRPr lang="bg-BG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Финансовото разпределение е по текущи цени, с включен резерв за изпълнение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bg-BG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техническа помощ;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 7-те оперативни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програми е включена и специалната алокация по Инициативата за младежка заетост</a:t>
                      </a:r>
                      <a:endParaRPr lang="bg-BG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bg-BG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75104" cy="1070992"/>
          </a:xfrm>
        </p:spPr>
        <p:txBody>
          <a:bodyPr/>
          <a:lstStyle/>
          <a:p>
            <a:pPr algn="ctr"/>
            <a:r>
              <a:rPr lang="bg-BG" sz="4000" dirty="0" smtClean="0">
                <a:solidFill>
                  <a:schemeClr val="accent1">
                    <a:lumMod val="75000"/>
                  </a:schemeClr>
                </a:solidFill>
              </a:rPr>
              <a:t>Общ ресурс за следващите седем години</a:t>
            </a:r>
            <a:endParaRPr lang="bg-BG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2</a:t>
            </a:fld>
            <a:endParaRPr lang="bg-B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343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75104" cy="720080"/>
          </a:xfrm>
        </p:spPr>
        <p:txBody>
          <a:bodyPr/>
          <a:lstStyle/>
          <a:p>
            <a:pPr algn="ctr"/>
            <a:r>
              <a:rPr lang="bg-BG" sz="4000" dirty="0" smtClean="0">
                <a:solidFill>
                  <a:schemeClr val="accent1">
                    <a:lumMod val="75000"/>
                  </a:schemeClr>
                </a:solidFill>
              </a:rPr>
              <a:t>Оперативни програми</a:t>
            </a:r>
            <a:endParaRPr lang="bg-BG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3</a:t>
            </a:fld>
            <a:endParaRPr lang="bg-B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2877301"/>
              </p:ext>
            </p:extLst>
          </p:nvPr>
        </p:nvGraphicFramePr>
        <p:xfrm>
          <a:off x="683568" y="1402496"/>
          <a:ext cx="7992888" cy="44529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48376"/>
                <a:gridCol w="1844512"/>
              </a:tblGrid>
              <a:tr h="226304"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млн.евро</a:t>
                      </a:r>
                      <a:endParaRPr lang="bg-BG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noFill/>
                  </a:tcPr>
                </a:tc>
              </a:tr>
              <a:tr h="4392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 dirty="0">
                          <a:effectLst/>
                        </a:rPr>
                        <a:t>ОП "Транспорт и транспортна инфраструктура"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2200" u="none" strike="noStrike" dirty="0">
                          <a:effectLst/>
                        </a:rPr>
                        <a:t>1 </a:t>
                      </a:r>
                      <a:r>
                        <a:rPr lang="bg-BG" sz="2200" u="none" strike="noStrike" dirty="0" smtClean="0">
                          <a:effectLst/>
                        </a:rPr>
                        <a:t>612</a:t>
                      </a:r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/>
                    </a:solidFill>
                  </a:tcPr>
                </a:tc>
              </a:tr>
              <a:tr h="439210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2200" u="none" strike="noStrike" dirty="0">
                          <a:effectLst/>
                        </a:rPr>
                        <a:t>ОП "Околна среда"</a:t>
                      </a:r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2200" u="none" strike="noStrike" dirty="0">
                          <a:effectLst/>
                        </a:rPr>
                        <a:t>1 </a:t>
                      </a:r>
                      <a:r>
                        <a:rPr lang="bg-BG" sz="2200" u="none" strike="noStrike" dirty="0" smtClean="0">
                          <a:effectLst/>
                        </a:rPr>
                        <a:t>494</a:t>
                      </a:r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>
                        <a:alpha val="50196"/>
                      </a:srgbClr>
                    </a:solidFill>
                  </a:tcPr>
                </a:tc>
              </a:tr>
              <a:tr h="439210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2200" u="none" strike="noStrike" dirty="0">
                          <a:effectLst/>
                        </a:rPr>
                        <a:t>ОП "Региони в растеж"</a:t>
                      </a:r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2200" u="none" strike="noStrike" dirty="0">
                          <a:effectLst/>
                        </a:rPr>
                        <a:t>1 </a:t>
                      </a:r>
                      <a:r>
                        <a:rPr lang="bg-BG" sz="2200" u="none" strike="noStrike" dirty="0" smtClean="0">
                          <a:effectLst/>
                        </a:rPr>
                        <a:t>35</a:t>
                      </a:r>
                      <a:r>
                        <a:rPr lang="en-GB" sz="2200" u="none" strike="noStrike" dirty="0" smtClean="0">
                          <a:effectLst/>
                        </a:rPr>
                        <a:t>1</a:t>
                      </a:r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/>
                    </a:solidFill>
                  </a:tcPr>
                </a:tc>
              </a:tr>
              <a:tr h="439210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2200" u="none" strike="noStrike" dirty="0">
                          <a:effectLst/>
                        </a:rPr>
                        <a:t>ОП "Иновации и конкурентоспособност"</a:t>
                      </a:r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2200" u="none" strike="noStrike" dirty="0">
                          <a:effectLst/>
                        </a:rPr>
                        <a:t>1 </a:t>
                      </a:r>
                      <a:r>
                        <a:rPr lang="bg-BG" sz="2200" u="none" strike="noStrike" dirty="0" smtClean="0">
                          <a:effectLst/>
                        </a:rPr>
                        <a:t>202</a:t>
                      </a:r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>
                        <a:alpha val="50196"/>
                      </a:srgbClr>
                    </a:solidFill>
                  </a:tcPr>
                </a:tc>
              </a:tr>
              <a:tr h="4392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 dirty="0">
                          <a:effectLst/>
                        </a:rPr>
                        <a:t>ОП "Развитие на човешките ресурси"*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2200" u="none" strike="noStrike" dirty="0" smtClean="0">
                          <a:effectLst/>
                        </a:rPr>
                        <a:t>895</a:t>
                      </a:r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/>
                    </a:solidFill>
                  </a:tcPr>
                </a:tc>
              </a:tr>
              <a:tr h="4392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 dirty="0">
                          <a:effectLst/>
                        </a:rPr>
                        <a:t>ОП "Наука и образование за интелигентен растеж"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2200" u="none" strike="noStrike" dirty="0" smtClean="0">
                          <a:effectLst/>
                        </a:rPr>
                        <a:t>58</a:t>
                      </a:r>
                      <a:r>
                        <a:rPr lang="en-GB" sz="2200" u="none" strike="noStrike" dirty="0" smtClean="0">
                          <a:effectLst/>
                        </a:rPr>
                        <a:t>3</a:t>
                      </a:r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>
                        <a:alpha val="50196"/>
                      </a:srgbClr>
                    </a:solidFill>
                  </a:tcPr>
                </a:tc>
              </a:tr>
              <a:tr h="439210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2200" u="none" strike="noStrike" dirty="0">
                          <a:effectLst/>
                        </a:rPr>
                        <a:t>ОП "Добро управление"</a:t>
                      </a:r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2200" u="none" strike="noStrike" dirty="0" smtClean="0">
                          <a:effectLst/>
                        </a:rPr>
                        <a:t>285</a:t>
                      </a:r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EFBC89"/>
                    </a:solidFill>
                  </a:tcPr>
                </a:tc>
              </a:tr>
              <a:tr h="439210">
                <a:tc>
                  <a:txBody>
                    <a:bodyPr/>
                    <a:lstStyle/>
                    <a:p>
                      <a:pPr algn="r" fontAlgn="ctr"/>
                      <a:r>
                        <a:rPr lang="bg-BG" sz="2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ОБЩО</a:t>
                      </a:r>
                      <a:endParaRPr lang="bg-BG" sz="22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683B0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bg-BG" sz="2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 </a:t>
                      </a:r>
                      <a:r>
                        <a:rPr lang="bg-BG" sz="22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42</a:t>
                      </a:r>
                      <a:r>
                        <a:rPr lang="en-GB" sz="22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bg-BG" sz="22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rgbClr val="683B0E"/>
                    </a:solidFill>
                  </a:tcPr>
                </a:tc>
              </a:tr>
              <a:tr h="337625">
                <a:tc>
                  <a:txBody>
                    <a:bodyPr/>
                    <a:lstStyle/>
                    <a:p>
                      <a:pPr algn="l" fontAlgn="ctr"/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bg-BG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chemeClr val="bg1"/>
                    </a:solidFill>
                  </a:tcPr>
                </a:tc>
              </a:tr>
              <a:tr h="24776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*ОП РЧР включва и специалната алокация по Инициативата за младежка заетост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76" marR="8276" marT="8276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455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9549778"/>
              </p:ext>
            </p:extLst>
          </p:nvPr>
        </p:nvGraphicFramePr>
        <p:xfrm>
          <a:off x="683568" y="2177752"/>
          <a:ext cx="7827640" cy="3771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75104" cy="1143000"/>
          </a:xfrm>
        </p:spPr>
        <p:txBody>
          <a:bodyPr/>
          <a:lstStyle/>
          <a:p>
            <a:pPr algn="ctr"/>
            <a:r>
              <a:rPr lang="bg-BG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Оперативна програма „Транспорт и транспортна инфраструктура“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4</a:t>
            </a:fld>
            <a:endParaRPr lang="bg-BG" dirty="0"/>
          </a:p>
        </p:txBody>
      </p:sp>
      <p:sp>
        <p:nvSpPr>
          <p:cNvPr id="6" name="TextBox 5"/>
          <p:cNvSpPr txBox="1"/>
          <p:nvPr/>
        </p:nvSpPr>
        <p:spPr>
          <a:xfrm>
            <a:off x="2339752" y="1533927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200" b="1" dirty="0" smtClean="0">
                <a:solidFill>
                  <a:srgbClr val="8E0000"/>
                </a:solidFill>
              </a:rPr>
              <a:t>1 612 млн. евро</a:t>
            </a:r>
            <a:endParaRPr lang="bg-BG" sz="3200" b="1" dirty="0">
              <a:solidFill>
                <a:srgbClr val="8E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898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1383129"/>
              </p:ext>
            </p:extLst>
          </p:nvPr>
        </p:nvGraphicFramePr>
        <p:xfrm>
          <a:off x="395536" y="2060848"/>
          <a:ext cx="8496944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75104" cy="1143000"/>
          </a:xfrm>
        </p:spPr>
        <p:txBody>
          <a:bodyPr/>
          <a:lstStyle/>
          <a:p>
            <a:pPr algn="ctr"/>
            <a:r>
              <a:rPr lang="bg-BG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Оперативна програма „Околна среда“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5</a:t>
            </a:fld>
            <a:endParaRPr lang="bg-BG" dirty="0"/>
          </a:p>
        </p:txBody>
      </p:sp>
      <p:sp>
        <p:nvSpPr>
          <p:cNvPr id="6" name="TextBox 5"/>
          <p:cNvSpPr txBox="1"/>
          <p:nvPr/>
        </p:nvSpPr>
        <p:spPr>
          <a:xfrm>
            <a:off x="2429508" y="1484784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200" b="1" dirty="0" smtClean="0">
                <a:solidFill>
                  <a:srgbClr val="8E0000"/>
                </a:solidFill>
              </a:rPr>
              <a:t>1 494 млн. евро</a:t>
            </a:r>
            <a:endParaRPr lang="bg-BG" sz="3200" b="1" dirty="0">
              <a:solidFill>
                <a:srgbClr val="8E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930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695231"/>
              </p:ext>
            </p:extLst>
          </p:nvPr>
        </p:nvGraphicFramePr>
        <p:xfrm>
          <a:off x="485292" y="1916832"/>
          <a:ext cx="8424936" cy="408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75104" cy="1143000"/>
          </a:xfrm>
        </p:spPr>
        <p:txBody>
          <a:bodyPr/>
          <a:lstStyle/>
          <a:p>
            <a:pPr algn="ctr"/>
            <a:r>
              <a:rPr lang="bg-BG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Оперативна програма „Региони в растеж“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6</a:t>
            </a:fld>
            <a:endParaRPr lang="bg-BG" dirty="0"/>
          </a:p>
        </p:txBody>
      </p:sp>
      <p:sp>
        <p:nvSpPr>
          <p:cNvPr id="6" name="TextBox 5"/>
          <p:cNvSpPr txBox="1"/>
          <p:nvPr/>
        </p:nvSpPr>
        <p:spPr>
          <a:xfrm>
            <a:off x="2429508" y="1340768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200" b="1" dirty="0" smtClean="0">
                <a:solidFill>
                  <a:srgbClr val="8E0000"/>
                </a:solidFill>
              </a:rPr>
              <a:t>1 351 млн. евро</a:t>
            </a:r>
            <a:endParaRPr lang="bg-BG" sz="3200" b="1" dirty="0">
              <a:solidFill>
                <a:srgbClr val="8E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374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75104" cy="1143000"/>
          </a:xfrm>
        </p:spPr>
        <p:txBody>
          <a:bodyPr/>
          <a:lstStyle/>
          <a:p>
            <a:pPr algn="ctr"/>
            <a:r>
              <a:rPr lang="bg-BG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Оперативна програма „Иновации и конкурентоспособност“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7</a:t>
            </a:fld>
            <a:endParaRPr lang="bg-BG" dirty="0"/>
          </a:p>
        </p:txBody>
      </p:sp>
      <p:sp>
        <p:nvSpPr>
          <p:cNvPr id="8" name="TextBox 7"/>
          <p:cNvSpPr txBox="1"/>
          <p:nvPr/>
        </p:nvSpPr>
        <p:spPr>
          <a:xfrm>
            <a:off x="2429508" y="1561009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200" b="1" dirty="0" smtClean="0">
                <a:solidFill>
                  <a:srgbClr val="8E0000"/>
                </a:solidFill>
              </a:rPr>
              <a:t>1 202 млн. евро</a:t>
            </a:r>
            <a:endParaRPr lang="bg-BG" sz="3200" b="1" dirty="0">
              <a:solidFill>
                <a:srgbClr val="8E0000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1584363"/>
              </p:ext>
            </p:extLst>
          </p:nvPr>
        </p:nvGraphicFramePr>
        <p:xfrm>
          <a:off x="755576" y="2152020"/>
          <a:ext cx="7971656" cy="3797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346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7833311"/>
              </p:ext>
            </p:extLst>
          </p:nvPr>
        </p:nvGraphicFramePr>
        <p:xfrm>
          <a:off x="539552" y="1844824"/>
          <a:ext cx="8352928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676456" cy="1143000"/>
          </a:xfrm>
        </p:spPr>
        <p:txBody>
          <a:bodyPr/>
          <a:lstStyle/>
          <a:p>
            <a:pPr algn="ctr"/>
            <a:r>
              <a:rPr lang="bg-BG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Оперативна програма „Развитие на човешките ресурси “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8</a:t>
            </a:fld>
            <a:endParaRPr lang="bg-BG" dirty="0"/>
          </a:p>
        </p:txBody>
      </p:sp>
      <p:sp>
        <p:nvSpPr>
          <p:cNvPr id="8" name="Rectangle 7"/>
          <p:cNvSpPr/>
          <p:nvPr/>
        </p:nvSpPr>
        <p:spPr>
          <a:xfrm>
            <a:off x="3221596" y="1268760"/>
            <a:ext cx="2952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g-BG" sz="3200" b="1" dirty="0" smtClean="0">
                <a:solidFill>
                  <a:srgbClr val="8E0000"/>
                </a:solidFill>
              </a:rPr>
              <a:t>895 </a:t>
            </a:r>
            <a:r>
              <a:rPr lang="bg-BG" sz="3200" b="1" dirty="0">
                <a:solidFill>
                  <a:srgbClr val="8E0000"/>
                </a:solidFill>
              </a:rPr>
              <a:t>млн. евро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708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416917"/>
              </p:ext>
            </p:extLst>
          </p:nvPr>
        </p:nvGraphicFramePr>
        <p:xfrm>
          <a:off x="539552" y="1916832"/>
          <a:ext cx="7971656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676456" cy="1143000"/>
          </a:xfrm>
        </p:spPr>
        <p:txBody>
          <a:bodyPr/>
          <a:lstStyle/>
          <a:p>
            <a:pPr algn="ctr"/>
            <a:r>
              <a:rPr lang="bg-BG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Оперативна програма „Наука и образование за интелигентен растеж“</a:t>
            </a:r>
            <a:endParaRPr lang="bg-BG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2A60AB-BD10-4226-BF83-0E195F23D482}" type="slidenum">
              <a:rPr lang="bg-BG" smtClean="0"/>
              <a:t>9</a:t>
            </a:fld>
            <a:endParaRPr lang="bg-BG" dirty="0"/>
          </a:p>
        </p:txBody>
      </p:sp>
      <p:sp>
        <p:nvSpPr>
          <p:cNvPr id="8" name="Rectangle 7"/>
          <p:cNvSpPr/>
          <p:nvPr/>
        </p:nvSpPr>
        <p:spPr>
          <a:xfrm>
            <a:off x="3221596" y="1340768"/>
            <a:ext cx="2952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g-BG" sz="3200" b="1" dirty="0" smtClean="0">
                <a:solidFill>
                  <a:srgbClr val="8E0000"/>
                </a:solidFill>
              </a:rPr>
              <a:t>583 </a:t>
            </a:r>
            <a:r>
              <a:rPr lang="bg-BG" sz="3200" b="1" dirty="0">
                <a:solidFill>
                  <a:srgbClr val="8E0000"/>
                </a:solidFill>
              </a:rPr>
              <a:t>млн. евро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093296"/>
            <a:ext cx="8892480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010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TC101859868[[fn=Thermal]]</Template>
  <TotalTime>0</TotalTime>
  <Words>731</Words>
  <Application>Microsoft Office PowerPoint</Application>
  <PresentationFormat>On-screen Show (4:3)</PresentationFormat>
  <Paragraphs>157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Thermal</vt:lpstr>
      <vt:lpstr>Финансово разпределение на средствата от ЕС   2014-2020</vt:lpstr>
      <vt:lpstr>Общ ресурс за следващите седем години</vt:lpstr>
      <vt:lpstr>Оперативни програми</vt:lpstr>
      <vt:lpstr>Оперативна програма „Транспорт и транспортна инфраструктура“</vt:lpstr>
      <vt:lpstr>Оперативна програма „Околна среда“</vt:lpstr>
      <vt:lpstr>Оперативна програма „Региони в растеж“</vt:lpstr>
      <vt:lpstr>Оперативна програма „Иновации и конкурентоспособност“</vt:lpstr>
      <vt:lpstr>Оперативна програма „Развитие на човешките ресурси “</vt:lpstr>
      <vt:lpstr>Оперативна програма „Наука и образование за интелигентен растеж“</vt:lpstr>
      <vt:lpstr>Оперативна програма „Добро управление“</vt:lpstr>
      <vt:lpstr>Програма за развитие на селските райони</vt:lpstr>
      <vt:lpstr>Програма за морско дело и рибарство</vt:lpstr>
      <vt:lpstr>Европейско териториално сътрудничество</vt:lpstr>
      <vt:lpstr>Механизъм за свързване на Европа</vt:lpstr>
      <vt:lpstr>  Фонд за европейско подпомагане на най-нуждаещите се лица </vt:lpstr>
      <vt:lpstr>Какво предстои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2014-03-11T14:38:40Z</dcterms:created>
  <dcterms:modified xsi:type="dcterms:W3CDTF">2014-04-08T07:42:09Z</dcterms:modified>
</cp:coreProperties>
</file>